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45" r:id="rId3"/>
    <p:sldId id="334" r:id="rId4"/>
    <p:sldId id="335" r:id="rId5"/>
    <p:sldId id="346" r:id="rId6"/>
    <p:sldId id="336" r:id="rId7"/>
    <p:sldId id="337" r:id="rId8"/>
    <p:sldId id="347" r:id="rId9"/>
    <p:sldId id="348" r:id="rId10"/>
    <p:sldId id="339" r:id="rId11"/>
    <p:sldId id="349" r:id="rId12"/>
    <p:sldId id="352" r:id="rId13"/>
    <p:sldId id="344" r:id="rId14"/>
    <p:sldId id="350" r:id="rId15"/>
    <p:sldId id="351" r:id="rId16"/>
    <p:sldId id="353" r:id="rId17"/>
  </p:sldIdLst>
  <p:sldSz cx="9144000" cy="6858000" type="screen4x3"/>
  <p:notesSz cx="7104063"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MITE LOIRET TENNIS DE TABLE" initials="CLTDT" lastIdx="1" clrIdx="0">
    <p:extLst>
      <p:ext uri="{19B8F6BF-5375-455C-9EA6-DF929625EA0E}">
        <p15:presenceInfo xmlns:p15="http://schemas.microsoft.com/office/powerpoint/2012/main" userId="5392b247b4d2b9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9900"/>
    <a:srgbClr val="80808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3508"/>
          </a:xfrm>
          <a:prstGeom prst="rect">
            <a:avLst/>
          </a:prstGeom>
        </p:spPr>
        <p:txBody>
          <a:bodyPr vert="horz" lIns="94796" tIns="47398" rIns="94796" bIns="47398" rtlCol="0"/>
          <a:lstStyle>
            <a:lvl1pPr algn="l">
              <a:defRPr sz="1200"/>
            </a:lvl1pPr>
          </a:lstStyle>
          <a:p>
            <a:endParaRPr lang="fr-FR"/>
          </a:p>
        </p:txBody>
      </p:sp>
      <p:sp>
        <p:nvSpPr>
          <p:cNvPr id="3" name="Espace réservé de la date 2"/>
          <p:cNvSpPr>
            <a:spLocks noGrp="1"/>
          </p:cNvSpPr>
          <p:nvPr>
            <p:ph type="dt" idx="1"/>
          </p:nvPr>
        </p:nvSpPr>
        <p:spPr>
          <a:xfrm>
            <a:off x="4023993" y="0"/>
            <a:ext cx="3078427" cy="513508"/>
          </a:xfrm>
          <a:prstGeom prst="rect">
            <a:avLst/>
          </a:prstGeom>
        </p:spPr>
        <p:txBody>
          <a:bodyPr vert="horz" lIns="94796" tIns="47398" rIns="94796" bIns="47398" rtlCol="0"/>
          <a:lstStyle>
            <a:lvl1pPr algn="r">
              <a:defRPr sz="1200"/>
            </a:lvl1pPr>
          </a:lstStyle>
          <a:p>
            <a:fld id="{0E321BE6-4EF5-408C-8BF8-D2263AD92370}" type="datetimeFigureOut">
              <a:rPr lang="fr-FR" smtClean="0"/>
              <a:pPr/>
              <a:t>15/03/2023</a:t>
            </a:fld>
            <a:endParaRPr lang="fr-FR"/>
          </a:p>
        </p:txBody>
      </p:sp>
      <p:sp>
        <p:nvSpPr>
          <p:cNvPr id="4" name="Espace réservé de l'image des diapositives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4796" tIns="47398" rIns="94796" bIns="47398" rtlCol="0" anchor="ctr"/>
          <a:lstStyle/>
          <a:p>
            <a:endParaRPr lang="fr-FR"/>
          </a:p>
        </p:txBody>
      </p:sp>
      <p:sp>
        <p:nvSpPr>
          <p:cNvPr id="5" name="Espace réservé des commentaires 4"/>
          <p:cNvSpPr>
            <a:spLocks noGrp="1"/>
          </p:cNvSpPr>
          <p:nvPr>
            <p:ph type="body" sz="quarter" idx="3"/>
          </p:nvPr>
        </p:nvSpPr>
        <p:spPr>
          <a:xfrm>
            <a:off x="710407" y="4925407"/>
            <a:ext cx="5683250" cy="4029879"/>
          </a:xfrm>
          <a:prstGeom prst="rect">
            <a:avLst/>
          </a:prstGeom>
        </p:spPr>
        <p:txBody>
          <a:bodyPr vert="horz" lIns="94796" tIns="47398" rIns="94796" bIns="47398"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9721107"/>
            <a:ext cx="3078427" cy="513507"/>
          </a:xfrm>
          <a:prstGeom prst="rect">
            <a:avLst/>
          </a:prstGeom>
        </p:spPr>
        <p:txBody>
          <a:bodyPr vert="horz" lIns="94796" tIns="47398" rIns="94796" bIns="47398"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3993" y="9721107"/>
            <a:ext cx="3078427" cy="513507"/>
          </a:xfrm>
          <a:prstGeom prst="rect">
            <a:avLst/>
          </a:prstGeom>
        </p:spPr>
        <p:txBody>
          <a:bodyPr vert="horz" lIns="94796" tIns="47398" rIns="94796" bIns="47398" rtlCol="0" anchor="b"/>
          <a:lstStyle>
            <a:lvl1pPr algn="r">
              <a:defRPr sz="1200"/>
            </a:lvl1pPr>
          </a:lstStyle>
          <a:p>
            <a:fld id="{B188E860-E7A8-4BEB-A8B7-4DD4CBE42003}" type="slidenum">
              <a:rPr lang="fr-FR" smtClean="0"/>
              <a:pPr/>
              <a:t>‹N°›</a:t>
            </a:fld>
            <a:endParaRPr lang="fr-FR"/>
          </a:p>
        </p:txBody>
      </p:sp>
    </p:spTree>
    <p:extLst>
      <p:ext uri="{BB962C8B-B14F-4D97-AF65-F5344CB8AC3E}">
        <p14:creationId xmlns:p14="http://schemas.microsoft.com/office/powerpoint/2010/main" val="4708683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188E860-E7A8-4BEB-A8B7-4DD4CBE42003}" type="slidenum">
              <a:rPr lang="fr-FR" smtClean="0"/>
              <a:pPr/>
              <a:t>1</a:t>
            </a:fld>
            <a:endParaRPr lang="fr-FR"/>
          </a:p>
        </p:txBody>
      </p:sp>
    </p:spTree>
    <p:extLst>
      <p:ext uri="{BB962C8B-B14F-4D97-AF65-F5344CB8AC3E}">
        <p14:creationId xmlns:p14="http://schemas.microsoft.com/office/powerpoint/2010/main" val="876949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fld id="{27B477F5-1DB7-4C47-BA44-651F2C5E6216}" type="datetimeFigureOut">
              <a:rPr lang="fr-FR"/>
              <a:pPr>
                <a:defRPr/>
              </a:pPr>
              <a:t>15/03/2023</a:t>
            </a:fld>
            <a:endParaRPr lang="fr-FR"/>
          </a:p>
        </p:txBody>
      </p:sp>
      <p:sp>
        <p:nvSpPr>
          <p:cNvPr id="5" name="Espace réservé du pied de page 18"/>
          <p:cNvSpPr>
            <a:spLocks noGrp="1"/>
          </p:cNvSpPr>
          <p:nvPr>
            <p:ph type="ftr" sz="quarter" idx="11"/>
          </p:nvPr>
        </p:nvSpPr>
        <p:spPr/>
        <p:txBody>
          <a:bodyPr/>
          <a:lstStyle>
            <a:lvl1pPr>
              <a:defRPr/>
            </a:lvl1pPr>
          </a:lstStyle>
          <a:p>
            <a:pPr>
              <a:defRPr/>
            </a:pPr>
            <a:endParaRPr lang="fr-FR"/>
          </a:p>
        </p:txBody>
      </p:sp>
      <p:sp>
        <p:nvSpPr>
          <p:cNvPr id="6" name="Espace réservé du numéro de diapositive 26"/>
          <p:cNvSpPr>
            <a:spLocks noGrp="1"/>
          </p:cNvSpPr>
          <p:nvPr>
            <p:ph type="sldNum" sz="quarter" idx="12"/>
          </p:nvPr>
        </p:nvSpPr>
        <p:spPr/>
        <p:txBody>
          <a:bodyPr/>
          <a:lstStyle>
            <a:lvl1pPr>
              <a:defRPr/>
            </a:lvl1pPr>
          </a:lstStyle>
          <a:p>
            <a:pPr>
              <a:defRPr/>
            </a:pPr>
            <a:fld id="{DF7E80C0-CA3F-4872-99B5-52533F6637B7}"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advClick="0" advTm="3000">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3456C296-6B41-4B7E-BC5C-63367538C49D}" type="datetimeFigureOut">
              <a:rPr lang="fr-FR"/>
              <a:pPr>
                <a:defRPr/>
              </a:pPr>
              <a:t>15/03/2023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5649B951-6962-46DA-B747-DEFE1CEBC51E}" type="slidenum">
              <a:rPr lang="fr-FR"/>
              <a:pPr>
                <a:defRPr/>
              </a:pPr>
              <a:t>‹N°›</a:t>
            </a:fld>
            <a:endParaRPr lang="fr-FR"/>
          </a:p>
        </p:txBody>
      </p:sp>
    </p:spTree>
  </p:cSld>
  <p:clrMapOvr>
    <a:masterClrMapping/>
  </p:clrMapOvr>
  <p:transition advClick="0" advTm="3000">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99445958-3139-49C0-8094-C209D92282DD}" type="datetimeFigureOut">
              <a:rPr lang="fr-FR"/>
              <a:pPr>
                <a:defRPr/>
              </a:pPr>
              <a:t>15/03/2023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332BF2E8-CDB6-499F-85E3-DEE1B369EB89}" type="slidenum">
              <a:rPr lang="fr-FR"/>
              <a:pPr>
                <a:defRPr/>
              </a:pPr>
              <a:t>‹N°›</a:t>
            </a:fld>
            <a:endParaRPr lang="fr-FR"/>
          </a:p>
        </p:txBody>
      </p:sp>
    </p:spTree>
  </p:cSld>
  <p:clrMapOvr>
    <a:masterClrMapping/>
  </p:clrMapOvr>
  <p:transition advClick="0" advTm="3000">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fld id="{8C82FA43-3F0C-4366-A15E-895B545EAA06}" type="datetimeFigureOut">
              <a:rPr lang="fr-FR"/>
              <a:pPr>
                <a:defRPr/>
              </a:pPr>
              <a:t>15/03/2023</a:t>
            </a:fld>
            <a:endParaRPr lang="fr-FR"/>
          </a:p>
        </p:txBody>
      </p:sp>
      <p:sp>
        <p:nvSpPr>
          <p:cNvPr id="5" name="Espace réservé du pied de page 21"/>
          <p:cNvSpPr>
            <a:spLocks noGrp="1"/>
          </p:cNvSpPr>
          <p:nvPr>
            <p:ph type="ftr" sz="quarter" idx="11"/>
          </p:nvPr>
        </p:nvSpPr>
        <p:spPr/>
        <p:txBody>
          <a:bodyPr/>
          <a:lstStyle>
            <a:lvl1pPr>
              <a:defRPr/>
            </a:lvl1pPr>
          </a:lstStyle>
          <a:p>
            <a:pPr>
              <a:defRPr/>
            </a:pPr>
            <a:endParaRPr lang="fr-FR"/>
          </a:p>
        </p:txBody>
      </p:sp>
      <p:sp>
        <p:nvSpPr>
          <p:cNvPr id="6" name="Espace réservé du numéro de diapositive 17"/>
          <p:cNvSpPr>
            <a:spLocks noGrp="1"/>
          </p:cNvSpPr>
          <p:nvPr>
            <p:ph type="sldNum" sz="quarter" idx="12"/>
          </p:nvPr>
        </p:nvSpPr>
        <p:spPr/>
        <p:txBody>
          <a:bodyPr/>
          <a:lstStyle>
            <a:lvl1pPr>
              <a:defRPr/>
            </a:lvl1pPr>
          </a:lstStyle>
          <a:p>
            <a:pPr>
              <a:defRPr/>
            </a:pPr>
            <a:fld id="{FC2C3134-3DA4-42C9-A4EA-C87AD0D66D80}" type="slidenum">
              <a:rPr lang="fr-FR"/>
              <a:pPr>
                <a:defRPr/>
              </a:pPr>
              <a:t>‹N°›</a:t>
            </a:fld>
            <a:endParaRPr lang="fr-FR"/>
          </a:p>
        </p:txBody>
      </p:sp>
    </p:spTree>
  </p:cSld>
  <p:clrMapOvr>
    <a:masterClrMapping/>
  </p:clrMapOvr>
  <p:transition advClick="0" advTm="3000">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9CA6B71-BEB6-46F8-B558-52CC1C1DD13F}" type="datetimeFigureOut">
              <a:rPr lang="fr-FR"/>
              <a:pPr>
                <a:defRPr/>
              </a:pPr>
              <a:t>15/03/2023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165033E-9136-43B8-A67F-B6C828F851ED}"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transition advClick="0" advTm="3000">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C5C5C02B-468D-4801-8415-1BE963E0DFF6}" type="datetimeFigureOut">
              <a:rPr lang="fr-FR"/>
              <a:pPr>
                <a:defRPr/>
              </a:pPr>
              <a:t>15/03/2023</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129D56F1-E7C4-4F89-9CC5-03D1290171C6}" type="slidenum">
              <a:rPr lang="fr-FR"/>
              <a:pPr>
                <a:defRPr/>
              </a:pPr>
              <a:t>‹N°›</a:t>
            </a:fld>
            <a:endParaRPr lang="fr-FR"/>
          </a:p>
        </p:txBody>
      </p:sp>
    </p:spTree>
  </p:cSld>
  <p:clrMapOvr>
    <a:masterClrMapping/>
  </p:clrMapOvr>
  <p:transition advClick="0" advTm="3000">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fld id="{3DF09755-10A5-4C6D-9E9E-19BBE0BA6992}" type="datetimeFigureOut">
              <a:rPr lang="fr-FR"/>
              <a:pPr>
                <a:defRPr/>
              </a:pPr>
              <a:t>15/03/2023</a:t>
            </a:fld>
            <a:endParaRPr lang="fr-FR"/>
          </a:p>
        </p:txBody>
      </p:sp>
      <p:sp>
        <p:nvSpPr>
          <p:cNvPr id="8" name="Espace réservé du pied de page 21"/>
          <p:cNvSpPr>
            <a:spLocks noGrp="1"/>
          </p:cNvSpPr>
          <p:nvPr>
            <p:ph type="ftr" sz="quarter" idx="11"/>
          </p:nvPr>
        </p:nvSpPr>
        <p:spPr/>
        <p:txBody>
          <a:bodyPr/>
          <a:lstStyle>
            <a:lvl1pPr>
              <a:defRPr/>
            </a:lvl1pPr>
          </a:lstStyle>
          <a:p>
            <a:pPr>
              <a:defRPr/>
            </a:pPr>
            <a:endParaRPr lang="fr-FR"/>
          </a:p>
        </p:txBody>
      </p:sp>
      <p:sp>
        <p:nvSpPr>
          <p:cNvPr id="9" name="Espace réservé du numéro de diapositive 17"/>
          <p:cNvSpPr>
            <a:spLocks noGrp="1"/>
          </p:cNvSpPr>
          <p:nvPr>
            <p:ph type="sldNum" sz="quarter" idx="12"/>
          </p:nvPr>
        </p:nvSpPr>
        <p:spPr/>
        <p:txBody>
          <a:bodyPr/>
          <a:lstStyle>
            <a:lvl1pPr>
              <a:defRPr/>
            </a:lvl1pPr>
          </a:lstStyle>
          <a:p>
            <a:pPr>
              <a:defRPr/>
            </a:pPr>
            <a:fld id="{4819F1A0-24D7-451A-BB40-8049269BC70F}" type="slidenum">
              <a:rPr lang="fr-FR"/>
              <a:pPr>
                <a:defRPr/>
              </a:pPr>
              <a:t>‹N°›</a:t>
            </a:fld>
            <a:endParaRPr lang="fr-FR"/>
          </a:p>
        </p:txBody>
      </p:sp>
    </p:spTree>
  </p:cSld>
  <p:clrMapOvr>
    <a:masterClrMapping/>
  </p:clrMapOvr>
  <p:transition advClick="0" advTm="3000">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fld id="{84A15111-AC67-4DEE-897C-FBE27187B2FB}" type="datetimeFigureOut">
              <a:rPr lang="fr-FR"/>
              <a:pPr>
                <a:defRPr/>
              </a:pPr>
              <a:t>15/03/2023</a:t>
            </a:fld>
            <a:endParaRPr lang="fr-FR"/>
          </a:p>
        </p:txBody>
      </p:sp>
      <p:sp>
        <p:nvSpPr>
          <p:cNvPr id="4" name="Espace réservé du pied de page 21"/>
          <p:cNvSpPr>
            <a:spLocks noGrp="1"/>
          </p:cNvSpPr>
          <p:nvPr>
            <p:ph type="ftr" sz="quarter" idx="11"/>
          </p:nvPr>
        </p:nvSpPr>
        <p:spPr/>
        <p:txBody>
          <a:bodyPr/>
          <a:lstStyle>
            <a:lvl1pPr>
              <a:defRPr/>
            </a:lvl1pPr>
          </a:lstStyle>
          <a:p>
            <a:pPr>
              <a:defRPr/>
            </a:pPr>
            <a:endParaRPr lang="fr-FR"/>
          </a:p>
        </p:txBody>
      </p:sp>
      <p:sp>
        <p:nvSpPr>
          <p:cNvPr id="5" name="Espace réservé du numéro de diapositive 17"/>
          <p:cNvSpPr>
            <a:spLocks noGrp="1"/>
          </p:cNvSpPr>
          <p:nvPr>
            <p:ph type="sldNum" sz="quarter" idx="12"/>
          </p:nvPr>
        </p:nvSpPr>
        <p:spPr/>
        <p:txBody>
          <a:bodyPr/>
          <a:lstStyle>
            <a:lvl1pPr>
              <a:defRPr/>
            </a:lvl1pPr>
          </a:lstStyle>
          <a:p>
            <a:pPr>
              <a:defRPr/>
            </a:pPr>
            <a:fld id="{79C1EF08-E088-459D-9EDE-51EA76E191AB}" type="slidenum">
              <a:rPr lang="fr-FR"/>
              <a:pPr>
                <a:defRPr/>
              </a:pPr>
              <a:t>‹N°›</a:t>
            </a:fld>
            <a:endParaRPr lang="fr-FR"/>
          </a:p>
        </p:txBody>
      </p:sp>
    </p:spTree>
  </p:cSld>
  <p:clrMapOvr>
    <a:masterClrMapping/>
  </p:clrMapOvr>
  <p:transition advClick="0" advTm="3000">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fld id="{B33B8AA1-8CC0-4502-8FB4-BBC1DC45EACA}" type="datetimeFigureOut">
              <a:rPr lang="fr-FR"/>
              <a:pPr>
                <a:defRPr/>
              </a:pPr>
              <a:t>15/03/2023</a:t>
            </a:fld>
            <a:endParaRPr lang="fr-FR"/>
          </a:p>
        </p:txBody>
      </p:sp>
      <p:sp>
        <p:nvSpPr>
          <p:cNvPr id="3" name="Espace réservé du pied de page 21"/>
          <p:cNvSpPr>
            <a:spLocks noGrp="1"/>
          </p:cNvSpPr>
          <p:nvPr>
            <p:ph type="ftr" sz="quarter" idx="11"/>
          </p:nvPr>
        </p:nvSpPr>
        <p:spPr/>
        <p:txBody>
          <a:bodyPr/>
          <a:lstStyle>
            <a:lvl1pPr>
              <a:defRPr/>
            </a:lvl1pPr>
          </a:lstStyle>
          <a:p>
            <a:pPr>
              <a:defRPr/>
            </a:pPr>
            <a:endParaRPr lang="fr-FR"/>
          </a:p>
        </p:txBody>
      </p:sp>
      <p:sp>
        <p:nvSpPr>
          <p:cNvPr id="4" name="Espace réservé du numéro de diapositive 17"/>
          <p:cNvSpPr>
            <a:spLocks noGrp="1"/>
          </p:cNvSpPr>
          <p:nvPr>
            <p:ph type="sldNum" sz="quarter" idx="12"/>
          </p:nvPr>
        </p:nvSpPr>
        <p:spPr/>
        <p:txBody>
          <a:bodyPr/>
          <a:lstStyle>
            <a:lvl1pPr>
              <a:defRPr/>
            </a:lvl1pPr>
          </a:lstStyle>
          <a:p>
            <a:pPr>
              <a:defRPr/>
            </a:pPr>
            <a:fld id="{BA878A31-57D8-4C24-8C15-3D148ED5877D}" type="slidenum">
              <a:rPr lang="fr-FR"/>
              <a:pPr>
                <a:defRPr/>
              </a:pPr>
              <a:t>‹N°›</a:t>
            </a:fld>
            <a:endParaRPr lang="fr-FR"/>
          </a:p>
        </p:txBody>
      </p:sp>
    </p:spTree>
  </p:cSld>
  <p:clrMapOvr>
    <a:masterClrMapping/>
  </p:clrMapOvr>
  <p:transition advClick="0" advTm="3000">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fld id="{63DB1085-08B0-438D-810D-351E89318CCF}" type="datetimeFigureOut">
              <a:rPr lang="fr-FR"/>
              <a:pPr>
                <a:defRPr/>
              </a:pPr>
              <a:t>15/03/2023</a:t>
            </a:fld>
            <a:endParaRPr lang="fr-FR"/>
          </a:p>
        </p:txBody>
      </p:sp>
      <p:sp>
        <p:nvSpPr>
          <p:cNvPr id="6" name="Espace réservé du pied de page 21"/>
          <p:cNvSpPr>
            <a:spLocks noGrp="1"/>
          </p:cNvSpPr>
          <p:nvPr>
            <p:ph type="ftr" sz="quarter" idx="11"/>
          </p:nvPr>
        </p:nvSpPr>
        <p:spPr/>
        <p:txBody>
          <a:bodyPr/>
          <a:lstStyle>
            <a:lvl1pPr>
              <a:defRPr/>
            </a:lvl1pPr>
          </a:lstStyle>
          <a:p>
            <a:pPr>
              <a:defRPr/>
            </a:pPr>
            <a:endParaRPr lang="fr-FR"/>
          </a:p>
        </p:txBody>
      </p:sp>
      <p:sp>
        <p:nvSpPr>
          <p:cNvPr id="7" name="Espace réservé du numéro de diapositive 17"/>
          <p:cNvSpPr>
            <a:spLocks noGrp="1"/>
          </p:cNvSpPr>
          <p:nvPr>
            <p:ph type="sldNum" sz="quarter" idx="12"/>
          </p:nvPr>
        </p:nvSpPr>
        <p:spPr/>
        <p:txBody>
          <a:bodyPr/>
          <a:lstStyle>
            <a:lvl1pPr>
              <a:defRPr/>
            </a:lvl1pPr>
          </a:lstStyle>
          <a:p>
            <a:pPr>
              <a:defRPr/>
            </a:pPr>
            <a:fld id="{F8422551-559E-43B9-837F-9CD26A09AFB1}" type="slidenum">
              <a:rPr lang="fr-FR"/>
              <a:pPr>
                <a:defRPr/>
              </a:pPr>
              <a:t>‹N°›</a:t>
            </a:fld>
            <a:endParaRPr lang="fr-FR"/>
          </a:p>
        </p:txBody>
      </p:sp>
    </p:spTree>
  </p:cSld>
  <p:clrMapOvr>
    <a:masterClrMapping/>
  </p:clrMapOvr>
  <p:transition advClick="0" advTm="3000">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Triangle rect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fld id="{ECCDCD4C-EEDC-45B8-84CD-441FCC1DEB02}" type="datetimeFigureOut">
              <a:rPr lang="fr-FR"/>
              <a:pPr>
                <a:defRPr/>
              </a:pPr>
              <a:t>15/03/2023</a:t>
            </a:fld>
            <a:endParaRPr lang="fr-FR"/>
          </a:p>
        </p:txBody>
      </p:sp>
      <p:sp>
        <p:nvSpPr>
          <p:cNvPr id="10" name="Espace réservé du pied de page 5"/>
          <p:cNvSpPr>
            <a:spLocks noGrp="1"/>
          </p:cNvSpPr>
          <p:nvPr>
            <p:ph type="ftr" sz="quarter" idx="11"/>
          </p:nvPr>
        </p:nvSpPr>
        <p:spPr/>
        <p:txBody>
          <a:bodyPr/>
          <a:lstStyle>
            <a:lvl1pPr>
              <a:defRPr/>
            </a:lvl1pPr>
          </a:lstStyle>
          <a:p>
            <a:pPr>
              <a:defRPr/>
            </a:pPr>
            <a:endParaRPr lang="fr-FR"/>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37500CD4-6D4E-49E0-BDF2-59ACFE78A1EC}" type="slidenum">
              <a:rPr lang="fr-FR"/>
              <a:pPr>
                <a:defRPr/>
              </a:pPr>
              <a:t>‹N°›</a:t>
            </a:fld>
            <a:endParaRPr lang="fr-FR"/>
          </a:p>
        </p:txBody>
      </p:sp>
    </p:spTree>
  </p:cSld>
  <p:clrMapOvr>
    <a:masterClrMapping/>
  </p:clrMapOvr>
  <p:transition advClick="0" advTm="3000">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a:t>Cliquez pour modifier le style du titre</a:t>
            </a:r>
            <a:endParaRPr lang="en-US"/>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BBC23BE-ED4F-45B2-AB38-2CB20F54E48A}" type="datetimeFigureOut">
              <a:rPr lang="fr-FR"/>
              <a:pPr>
                <a:defRPr/>
              </a:pPr>
              <a:t>15/03/2023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9781AF67-15E9-4F43-97D8-7C6E0E274CB7}" type="slidenum">
              <a:rPr lang="fr-FR"/>
              <a:pPr>
                <a:defRPr/>
              </a:pPr>
              <a:t>‹N°›</a:t>
            </a:fld>
            <a:endParaRPr lang="fr-FR"/>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ransition advClick="0" advTm="3000">
    <p:circle/>
  </p:transition>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NUL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3" Type="http://schemas.openxmlformats.org/officeDocument/2006/relationships/slide" Target="NUL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NUL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44525" y="4508500"/>
            <a:ext cx="7854950" cy="1752600"/>
          </a:xfrm>
        </p:spPr>
        <p:txBody>
          <a:bodyPr>
            <a:normAutofit/>
          </a:bodyPr>
          <a:lstStyle/>
          <a:p>
            <a:pPr marR="0">
              <a:lnSpc>
                <a:spcPct val="90000"/>
              </a:lnSpc>
            </a:pPr>
            <a:endParaRPr lang="fr-FR" sz="2400" dirty="0"/>
          </a:p>
          <a:p>
            <a:pPr marR="0" algn="ctr">
              <a:lnSpc>
                <a:spcPct val="90000"/>
              </a:lnSpc>
            </a:pPr>
            <a:r>
              <a:rPr lang="fr-FR" sz="4000" dirty="0">
                <a:solidFill>
                  <a:schemeClr val="accent5"/>
                </a:solidFill>
              </a:rPr>
              <a:t>Vendredi 10 février 2023</a:t>
            </a:r>
          </a:p>
        </p:txBody>
      </p:sp>
      <p:pic>
        <p:nvPicPr>
          <p:cNvPr id="13315" name="Image 4" descr="logo Comite vertical.jpg"/>
          <p:cNvPicPr>
            <a:picLocks noChangeAspect="1"/>
          </p:cNvPicPr>
          <p:nvPr/>
        </p:nvPicPr>
        <p:blipFill>
          <a:blip r:embed="rId3" cstate="print"/>
          <a:srcRect/>
          <a:stretch>
            <a:fillRect/>
          </a:stretch>
        </p:blipFill>
        <p:spPr bwMode="auto">
          <a:xfrm>
            <a:off x="3959225" y="2924175"/>
            <a:ext cx="1225550" cy="1584325"/>
          </a:xfrm>
          <a:prstGeom prst="rect">
            <a:avLst/>
          </a:prstGeom>
          <a:noFill/>
          <a:ln w="9525">
            <a:noFill/>
            <a:miter lim="800000"/>
            <a:headEnd/>
            <a:tailEnd/>
          </a:ln>
        </p:spPr>
      </p:pic>
      <p:sp>
        <p:nvSpPr>
          <p:cNvPr id="5" name="Titre 4">
            <a:extLst>
              <a:ext uri="{FF2B5EF4-FFF2-40B4-BE49-F238E27FC236}">
                <a16:creationId xmlns:a16="http://schemas.microsoft.com/office/drawing/2014/main" id="{C8BFF38A-4BE8-4403-918A-2659046453C4}"/>
              </a:ext>
            </a:extLst>
          </p:cNvPr>
          <p:cNvSpPr>
            <a:spLocks noGrp="1"/>
          </p:cNvSpPr>
          <p:nvPr>
            <p:ph type="ctrTitle"/>
          </p:nvPr>
        </p:nvSpPr>
        <p:spPr>
          <a:xfrm>
            <a:off x="644525" y="-637778"/>
            <a:ext cx="7851648" cy="2902744"/>
          </a:xfrm>
        </p:spPr>
        <p:txBody>
          <a:bodyPr/>
          <a:lstStyle/>
          <a:p>
            <a:pPr algn="ctr"/>
            <a:r>
              <a:rPr lang="fr-FR" dirty="0">
                <a:solidFill>
                  <a:schemeClr val="accent5"/>
                </a:solidFill>
              </a:rPr>
              <a:t>COMITE DIRECTEUR </a:t>
            </a:r>
          </a:p>
        </p:txBody>
      </p:sp>
    </p:spTree>
  </p:cSld>
  <p:clrMapOvr>
    <a:masterClrMapping/>
  </p:clrMapOvr>
  <p:transition advClick="0" advTm="3000">
    <p:circl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lvl="3"/>
            <a:endParaRPr lang="fr-FR" dirty="0"/>
          </a:p>
          <a:p>
            <a:endParaRPr lang="fr-FR" dirty="0"/>
          </a:p>
        </p:txBody>
      </p:sp>
      <p:sp>
        <p:nvSpPr>
          <p:cNvPr id="4" name="ZoneTexte 3">
            <a:extLst>
              <a:ext uri="{FF2B5EF4-FFF2-40B4-BE49-F238E27FC236}">
                <a16:creationId xmlns:a16="http://schemas.microsoft.com/office/drawing/2014/main" id="{29DD7006-4723-A23A-2C21-4763C8EB967D}"/>
              </a:ext>
            </a:extLst>
          </p:cNvPr>
          <p:cNvSpPr txBox="1"/>
          <p:nvPr/>
        </p:nvSpPr>
        <p:spPr>
          <a:xfrm>
            <a:off x="117848" y="836712"/>
            <a:ext cx="8640960" cy="6986528"/>
          </a:xfrm>
          <a:prstGeom prst="rect">
            <a:avLst/>
          </a:prstGeom>
          <a:noFill/>
        </p:spPr>
        <p:txBody>
          <a:bodyPr wrap="square" rtlCol="0">
            <a:spAutoFit/>
          </a:bodyPr>
          <a:lstStyle/>
          <a:p>
            <a:r>
              <a:rPr lang="fr-FR" sz="1600" b="1" dirty="0"/>
              <a:t>Xavier</a:t>
            </a:r>
            <a:r>
              <a:rPr lang="fr-FR" sz="1600" dirty="0"/>
              <a:t> </a:t>
            </a:r>
            <a:r>
              <a:rPr lang="fr-FR" sz="1600" b="1" dirty="0"/>
              <a:t>(CDJT) </a:t>
            </a:r>
            <a:r>
              <a:rPr lang="fr-FR" sz="1600" dirty="0"/>
              <a:t>: en fin d’année réunion avec la CDJT et ligue du Centre : les cadres techniques du Loiret étaient défavorisés par rapport aux groupes de jeunes ou des actions techniques.</a:t>
            </a:r>
          </a:p>
          <a:p>
            <a:r>
              <a:rPr lang="fr-FR" sz="1600" dirty="0"/>
              <a:t>Présents : Nicolas </a:t>
            </a:r>
            <a:r>
              <a:rPr lang="fr-FR" sz="1600" dirty="0" err="1"/>
              <a:t>Meiterau</a:t>
            </a:r>
            <a:r>
              <a:rPr lang="fr-FR" sz="1600" dirty="0"/>
              <a:t> (CTN), Hugo Berger (</a:t>
            </a:r>
            <a:r>
              <a:rPr lang="fr-FR" sz="1600" dirty="0" err="1"/>
              <a:t>reponsable</a:t>
            </a:r>
            <a:r>
              <a:rPr lang="fr-FR" sz="1600" dirty="0"/>
              <a:t> du Pôle), Claude Bart (entraineur de Joué les Tours) et Jean-Paul Chilon (président de la Ligue), Fabien Valo, Xavier Perinet.</a:t>
            </a:r>
          </a:p>
          <a:p>
            <a:r>
              <a:rPr lang="fr-FR" sz="1600" dirty="0"/>
              <a:t>Echanges avec la proposition :</a:t>
            </a:r>
          </a:p>
          <a:p>
            <a:pPr marL="285750" indent="-285750">
              <a:buFontTx/>
              <a:buChar char="-"/>
            </a:pPr>
            <a:r>
              <a:rPr lang="fr-FR" sz="1600" dirty="0"/>
              <a:t>de groupes d’entrainements dans le Loiret (groupe commun d’entrainement). </a:t>
            </a:r>
          </a:p>
          <a:p>
            <a:pPr marL="285750" indent="-285750">
              <a:buFontTx/>
              <a:buChar char="-"/>
            </a:pPr>
            <a:r>
              <a:rPr lang="fr-FR" sz="1600" dirty="0"/>
              <a:t>aux jeunes de pouvoir poursuivre les entrainements l’été.</a:t>
            </a:r>
          </a:p>
          <a:p>
            <a:pPr marL="285750" indent="-285750">
              <a:buFontTx/>
              <a:buChar char="-"/>
            </a:pPr>
            <a:r>
              <a:rPr lang="fr-FR" sz="1600" dirty="0"/>
              <a:t>Journée tous les 2 mois pour les jeunes qui s’entrainent le mercredi matin pour aller au Pôle à Tours.</a:t>
            </a:r>
          </a:p>
          <a:p>
            <a:pPr marL="285750" indent="-285750">
              <a:buFontTx/>
              <a:buChar char="-"/>
            </a:pPr>
            <a:endParaRPr lang="fr-FR" sz="1600" dirty="0"/>
          </a:p>
          <a:p>
            <a:pPr marL="285750" indent="-285750">
              <a:buFontTx/>
              <a:buChar char="-"/>
            </a:pPr>
            <a:r>
              <a:rPr lang="fr-FR" sz="1600" dirty="0"/>
              <a:t>Stage de février à Aubigny Sur </a:t>
            </a:r>
            <a:r>
              <a:rPr lang="fr-FR" sz="1600" dirty="0" err="1"/>
              <a:t>Nère</a:t>
            </a:r>
            <a:r>
              <a:rPr lang="fr-FR" sz="1600" dirty="0"/>
              <a:t> : 16 participants (12 garçons et 4 filles) – les encadrants seront Benjamin Lafaix / Fabien Valo.</a:t>
            </a:r>
          </a:p>
          <a:p>
            <a:pPr marL="285750" indent="-285750">
              <a:buFontTx/>
              <a:buChar char="-"/>
            </a:pPr>
            <a:endParaRPr lang="fr-FR" sz="1600" dirty="0"/>
          </a:p>
          <a:p>
            <a:pPr marL="285750" indent="-285750">
              <a:buFontTx/>
              <a:buChar char="-"/>
            </a:pPr>
            <a:r>
              <a:rPr lang="fr-FR" sz="1600" dirty="0"/>
              <a:t>Stage pour tous 21 22 </a:t>
            </a:r>
            <a:r>
              <a:rPr lang="fr-FR" sz="1600" dirty="0" err="1"/>
              <a:t>clvm</a:t>
            </a:r>
            <a:endParaRPr lang="fr-FR" sz="1600" dirty="0"/>
          </a:p>
          <a:p>
            <a:pPr marL="285750" indent="-285750">
              <a:buFontTx/>
              <a:buChar char="-"/>
            </a:pPr>
            <a:r>
              <a:rPr lang="fr-FR" sz="1600" dirty="0"/>
              <a:t>Stage pour tous 23 24 Ormes</a:t>
            </a:r>
          </a:p>
          <a:p>
            <a:pPr marL="285750" indent="-285750">
              <a:buFontTx/>
              <a:buChar char="-"/>
            </a:pPr>
            <a:endParaRPr lang="fr-FR" sz="1600" dirty="0"/>
          </a:p>
          <a:p>
            <a:pPr marL="285750" indent="-285750">
              <a:buFontTx/>
              <a:buChar char="-"/>
            </a:pPr>
            <a:r>
              <a:rPr lang="fr-FR" sz="1600" dirty="0"/>
              <a:t>7 regroupements a eu lieu depuis le début de l’année  : (Gien Baule, Pithiviers, Donnery, Montargis, Patay, La Chapelle, Ormes)</a:t>
            </a:r>
          </a:p>
          <a:p>
            <a:pPr marL="285750" indent="-285750">
              <a:buFontTx/>
              <a:buChar char="-"/>
            </a:pPr>
            <a:r>
              <a:rPr lang="fr-FR" sz="1600" dirty="0"/>
              <a:t>Visite de club à Neuville aux Bois;</a:t>
            </a:r>
          </a:p>
          <a:p>
            <a:pPr marL="285750" indent="-285750">
              <a:buFontTx/>
              <a:buChar char="-"/>
            </a:pPr>
            <a:r>
              <a:rPr lang="fr-FR" sz="1600" dirty="0"/>
              <a:t>Cycle </a:t>
            </a:r>
            <a:r>
              <a:rPr lang="fr-FR" sz="1600" dirty="0" err="1"/>
              <a:t>menestreau</a:t>
            </a:r>
            <a:r>
              <a:rPr lang="fr-FR" sz="1600" dirty="0"/>
              <a:t> en </a:t>
            </a:r>
            <a:r>
              <a:rPr lang="fr-FR" sz="1600" dirty="0" err="1"/>
              <a:t>vilete</a:t>
            </a:r>
            <a:r>
              <a:rPr lang="fr-FR" sz="1600" dirty="0"/>
              <a:t> et la ferté </a:t>
            </a:r>
          </a:p>
          <a:p>
            <a:pPr marL="285750" indent="-285750">
              <a:buFontTx/>
              <a:buChar char="-"/>
            </a:pPr>
            <a:r>
              <a:rPr lang="fr-FR" sz="1600" dirty="0"/>
              <a:t>PPP à Baule</a:t>
            </a:r>
          </a:p>
          <a:p>
            <a:pPr marL="285750" indent="-285750">
              <a:buFontTx/>
              <a:buChar char="-"/>
            </a:pPr>
            <a:r>
              <a:rPr lang="fr-FR" sz="1600" dirty="0"/>
              <a:t>TJL : moins d’inscription au 4 tour</a:t>
            </a:r>
          </a:p>
          <a:p>
            <a:pPr marL="285750" indent="-285750">
              <a:buFontTx/>
              <a:buChar char="-"/>
            </a:pPr>
            <a:r>
              <a:rPr lang="fr-FR" sz="1600" dirty="0"/>
              <a:t>Top régional détection</a:t>
            </a:r>
          </a:p>
          <a:p>
            <a:pPr marL="285750" indent="-285750">
              <a:buFontTx/>
              <a:buChar char="-"/>
            </a:pPr>
            <a:r>
              <a:rPr lang="fr-FR" sz="1600" dirty="0"/>
              <a:t>Perf Lainé Campino en N1B.</a:t>
            </a:r>
          </a:p>
          <a:p>
            <a:pPr marL="285750" indent="-285750">
              <a:buFontTx/>
              <a:buChar char="-"/>
            </a:pPr>
            <a:r>
              <a:rPr lang="fr-FR" sz="1600" dirty="0"/>
              <a:t>Groupe détection 8 clubs représentés.</a:t>
            </a:r>
          </a:p>
          <a:p>
            <a:endParaRPr lang="fr-FR" sz="1600" dirty="0"/>
          </a:p>
        </p:txBody>
      </p:sp>
    </p:spTree>
    <p:extLst>
      <p:ext uri="{BB962C8B-B14F-4D97-AF65-F5344CB8AC3E}">
        <p14:creationId xmlns:p14="http://schemas.microsoft.com/office/powerpoint/2010/main" val="3768286896"/>
      </p:ext>
    </p:extLst>
  </p:cSld>
  <p:clrMapOvr>
    <a:masterClrMapping/>
  </p:clrMapOvr>
  <p:transition advClick="0" advTm="3000">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lvl="3"/>
            <a:endParaRPr lang="fr-FR" dirty="0"/>
          </a:p>
          <a:p>
            <a:endParaRPr lang="fr-FR" dirty="0"/>
          </a:p>
        </p:txBody>
      </p:sp>
      <p:sp>
        <p:nvSpPr>
          <p:cNvPr id="4" name="ZoneTexte 3">
            <a:extLst>
              <a:ext uri="{FF2B5EF4-FFF2-40B4-BE49-F238E27FC236}">
                <a16:creationId xmlns:a16="http://schemas.microsoft.com/office/drawing/2014/main" id="{29DD7006-4723-A23A-2C21-4763C8EB967D}"/>
              </a:ext>
            </a:extLst>
          </p:cNvPr>
          <p:cNvSpPr txBox="1"/>
          <p:nvPr/>
        </p:nvSpPr>
        <p:spPr>
          <a:xfrm>
            <a:off x="117848" y="635467"/>
            <a:ext cx="8640960" cy="8463855"/>
          </a:xfrm>
          <a:prstGeom prst="rect">
            <a:avLst/>
          </a:prstGeom>
          <a:noFill/>
        </p:spPr>
        <p:txBody>
          <a:bodyPr wrap="square" rtlCol="0">
            <a:spAutoFit/>
          </a:bodyPr>
          <a:lstStyle/>
          <a:p>
            <a:r>
              <a:rPr lang="fr-FR" sz="1600" b="1" dirty="0"/>
              <a:t>Patrick PIAU (Arbitrage) </a:t>
            </a:r>
            <a:r>
              <a:rPr lang="fr-FR" sz="1600" dirty="0"/>
              <a:t>: </a:t>
            </a:r>
          </a:p>
          <a:p>
            <a:endParaRPr lang="fr-FR" sz="1600" dirty="0"/>
          </a:p>
          <a:p>
            <a:pPr marL="285750" indent="-285750">
              <a:buFontTx/>
              <a:buChar char="-"/>
            </a:pPr>
            <a:r>
              <a:rPr lang="fr-FR" sz="1600" dirty="0"/>
              <a:t>Désignation des JA2 - JA3 : mise en place du même tableau que le JA1 en supprimant la mention « éventuellement ».</a:t>
            </a:r>
          </a:p>
          <a:p>
            <a:pPr marL="285750" indent="-285750">
              <a:buFontTx/>
              <a:buChar char="-"/>
            </a:pPr>
            <a:r>
              <a:rPr lang="fr-FR" sz="1600" dirty="0"/>
              <a:t>Envoi de 64 courriers pour chercher des arbitres pour les titres individuels départementaux.</a:t>
            </a:r>
          </a:p>
          <a:p>
            <a:pPr marL="285750" indent="-285750">
              <a:buFontTx/>
              <a:buChar char="-"/>
            </a:pPr>
            <a:r>
              <a:rPr lang="fr-FR" sz="1600" dirty="0"/>
              <a:t>Proposition de formation localisée d’AC mi mars 2023 – une demande sera faite par Christine à Murièle qui gère dorénavant la formation d’arbitrage et trouver un formateur le jour même pour faire passer la pratique.</a:t>
            </a:r>
          </a:p>
          <a:p>
            <a:pPr marL="285750" indent="-285750">
              <a:buFontTx/>
              <a:buChar char="-"/>
            </a:pPr>
            <a:endParaRPr lang="fr-FR" sz="1600" dirty="0"/>
          </a:p>
          <a:p>
            <a:r>
              <a:rPr lang="fr-FR" sz="1600" b="1" dirty="0"/>
              <a:t>François (Arbitrage) </a:t>
            </a:r>
            <a:r>
              <a:rPr lang="fr-FR" sz="1600" dirty="0"/>
              <a:t>: </a:t>
            </a:r>
          </a:p>
          <a:p>
            <a:endParaRPr lang="fr-FR" sz="1600" dirty="0"/>
          </a:p>
          <a:p>
            <a:pPr marL="285750" indent="-285750">
              <a:buFontTx/>
              <a:buChar char="-"/>
            </a:pPr>
            <a:r>
              <a:rPr lang="fr-FR" sz="1600" dirty="0"/>
              <a:t>Désignation des JA2 - JA3 : mise en place du même tableau que le JA1 sur le site internet du CDTT45 avec visu des disponibilités et des lieux.</a:t>
            </a:r>
          </a:p>
          <a:p>
            <a:pPr marL="285750" indent="-285750">
              <a:buFontTx/>
              <a:buChar char="-"/>
            </a:pPr>
            <a:r>
              <a:rPr lang="fr-FR" sz="1600" dirty="0"/>
              <a:t>Il faudrait demander à la Ligue de mettre à disposition un formateur pour mettre en place une formation JA2 dans le Loiret (Edith).</a:t>
            </a:r>
          </a:p>
          <a:p>
            <a:pPr marL="285750" indent="-285750">
              <a:buFontTx/>
              <a:buChar char="-"/>
            </a:pPr>
            <a:r>
              <a:rPr lang="fr-FR" sz="1600" dirty="0"/>
              <a:t>TJL du 11/2/2023 : difficultés de trouver des JA.</a:t>
            </a:r>
          </a:p>
          <a:p>
            <a:endParaRPr lang="fr-FR" sz="1600" dirty="0"/>
          </a:p>
          <a:p>
            <a:r>
              <a:rPr lang="fr-FR" sz="1600" b="1" dirty="0"/>
              <a:t>François Commission développement </a:t>
            </a:r>
            <a:r>
              <a:rPr lang="fr-FR" sz="1600" dirty="0"/>
              <a:t>Loisir : finale 16 juin 2023 le lieu est à définir.</a:t>
            </a:r>
          </a:p>
          <a:p>
            <a:endParaRPr lang="fr-FR" sz="1600" dirty="0"/>
          </a:p>
          <a:p>
            <a:r>
              <a:rPr lang="fr-FR" sz="1600" b="1" dirty="0"/>
              <a:t>Ludovic</a:t>
            </a:r>
            <a:r>
              <a:rPr lang="fr-FR" sz="1600" dirty="0"/>
              <a:t> </a:t>
            </a:r>
            <a:r>
              <a:rPr lang="fr-FR" sz="1600" b="1" dirty="0"/>
              <a:t>et Fabrice (Vétérans) </a:t>
            </a:r>
            <a:r>
              <a:rPr lang="fr-FR" sz="1600" dirty="0"/>
              <a:t>: finale par équipes le 26 mai 2023 à Ingré. </a:t>
            </a:r>
          </a:p>
          <a:p>
            <a:r>
              <a:rPr lang="fr-FR" sz="1600" dirty="0"/>
              <a:t>Individuels vétérans départementaux : 97 participants – fin 20 h 30.</a:t>
            </a:r>
          </a:p>
          <a:p>
            <a:r>
              <a:rPr lang="fr-FR" sz="1600" dirty="0"/>
              <a:t>1</a:t>
            </a:r>
            <a:r>
              <a:rPr lang="fr-FR" sz="1600" baseline="30000" dirty="0"/>
              <a:t>ER</a:t>
            </a:r>
            <a:r>
              <a:rPr lang="fr-FR" sz="1600" dirty="0"/>
              <a:t> phase : 54 équipes avec 1 forfait général</a:t>
            </a:r>
          </a:p>
          <a:p>
            <a:r>
              <a:rPr lang="fr-FR" sz="1600" dirty="0"/>
              <a:t>2</a:t>
            </a:r>
            <a:r>
              <a:rPr lang="fr-FR" sz="1600" baseline="30000" dirty="0"/>
              <a:t>ème</a:t>
            </a:r>
            <a:r>
              <a:rPr lang="fr-FR" sz="1600" dirty="0"/>
              <a:t> phase : 54 équipes avec création d’une division 5.</a:t>
            </a:r>
          </a:p>
          <a:p>
            <a:r>
              <a:rPr lang="fr-FR" sz="1600" dirty="0"/>
              <a:t>Faire jouer la dernière journée de la seconde phase de D5 lors de la finale par équipes vétérans.</a:t>
            </a:r>
          </a:p>
          <a:p>
            <a:r>
              <a:rPr lang="fr-FR" sz="1600" dirty="0"/>
              <a:t>Championnat du Centre des vétérans le 11 février 2023 à Aubigny sur </a:t>
            </a:r>
            <a:r>
              <a:rPr lang="fr-FR" sz="1600" dirty="0" err="1"/>
              <a:t>Nère</a:t>
            </a:r>
            <a:endParaRPr lang="fr-FR" sz="1600" dirty="0"/>
          </a:p>
          <a:p>
            <a:endParaRPr lang="fr-FR" sz="1600" dirty="0"/>
          </a:p>
          <a:p>
            <a:pPr marL="285750" indent="-285750">
              <a:buFontTx/>
              <a:buChar char="-"/>
            </a:pPr>
            <a:endParaRPr lang="fr-FR" sz="1600" dirty="0"/>
          </a:p>
          <a:p>
            <a:pPr marL="285750" indent="-285750">
              <a:buFontTx/>
              <a:buChar char="-"/>
            </a:pPr>
            <a:endParaRPr lang="fr-FR" sz="1600" dirty="0"/>
          </a:p>
          <a:p>
            <a:endParaRPr lang="fr-FR" sz="1600" dirty="0"/>
          </a:p>
          <a:p>
            <a:endParaRPr lang="fr-FR" sz="1600" dirty="0"/>
          </a:p>
          <a:p>
            <a:pPr marL="285750" indent="-285750">
              <a:buFontTx/>
              <a:buChar char="-"/>
            </a:pPr>
            <a:endParaRPr lang="fr-FR" sz="1600" dirty="0"/>
          </a:p>
          <a:p>
            <a:endParaRPr lang="fr-FR" sz="1600" dirty="0"/>
          </a:p>
        </p:txBody>
      </p:sp>
    </p:spTree>
    <p:extLst>
      <p:ext uri="{BB962C8B-B14F-4D97-AF65-F5344CB8AC3E}">
        <p14:creationId xmlns:p14="http://schemas.microsoft.com/office/powerpoint/2010/main" val="2860914706"/>
      </p:ext>
    </p:extLst>
  </p:cSld>
  <p:clrMapOvr>
    <a:masterClrMapping/>
  </p:clrMapOvr>
  <p:transition advClick="0" advTm="3000">
    <p:circl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lvl="3"/>
            <a:endParaRPr lang="fr-FR" dirty="0"/>
          </a:p>
          <a:p>
            <a:endParaRPr lang="fr-FR" dirty="0"/>
          </a:p>
        </p:txBody>
      </p:sp>
      <p:sp>
        <p:nvSpPr>
          <p:cNvPr id="4" name="ZoneTexte 3">
            <a:extLst>
              <a:ext uri="{FF2B5EF4-FFF2-40B4-BE49-F238E27FC236}">
                <a16:creationId xmlns:a16="http://schemas.microsoft.com/office/drawing/2014/main" id="{29DD7006-4723-A23A-2C21-4763C8EB967D}"/>
              </a:ext>
            </a:extLst>
          </p:cNvPr>
          <p:cNvSpPr txBox="1"/>
          <p:nvPr/>
        </p:nvSpPr>
        <p:spPr>
          <a:xfrm>
            <a:off x="117848" y="836712"/>
            <a:ext cx="8640960" cy="3293209"/>
          </a:xfrm>
          <a:prstGeom prst="rect">
            <a:avLst/>
          </a:prstGeom>
          <a:noFill/>
        </p:spPr>
        <p:txBody>
          <a:bodyPr wrap="square" rtlCol="0">
            <a:spAutoFit/>
          </a:bodyPr>
          <a:lstStyle/>
          <a:p>
            <a:r>
              <a:rPr lang="fr-FR" sz="1600" b="1" dirty="0"/>
              <a:t>Christine (Sportive) </a:t>
            </a:r>
            <a:r>
              <a:rPr lang="fr-FR" sz="1600" dirty="0"/>
              <a:t>: </a:t>
            </a:r>
          </a:p>
          <a:p>
            <a:endParaRPr lang="fr-FR" sz="1600" dirty="0"/>
          </a:p>
          <a:p>
            <a:pPr marL="285750" indent="-285750">
              <a:buFontTx/>
              <a:buChar char="-"/>
            </a:pPr>
            <a:r>
              <a:rPr lang="fr-FR" sz="1600" dirty="0"/>
              <a:t>92 inscrits dont 16 féminines sur les finales par classement le 26 février 2023.</a:t>
            </a:r>
          </a:p>
          <a:p>
            <a:pPr marL="285750" indent="-285750">
              <a:buFontTx/>
              <a:buChar char="-"/>
            </a:pPr>
            <a:r>
              <a:rPr lang="fr-FR" sz="1600" dirty="0"/>
              <a:t>Championnat individuel du Loiret : liste des qualifiés et récompenses à gérer.</a:t>
            </a:r>
          </a:p>
          <a:p>
            <a:pPr marL="285750" indent="-285750">
              <a:buFontTx/>
              <a:buChar char="-"/>
            </a:pPr>
            <a:r>
              <a:rPr lang="fr-FR" sz="1600" dirty="0"/>
              <a:t>Mise en place d’une compétition parallèle sur le ping virtuel pour les perdants des poules.</a:t>
            </a:r>
          </a:p>
          <a:p>
            <a:pPr marL="285750" indent="-285750">
              <a:buFontTx/>
              <a:buChar char="-"/>
            </a:pPr>
            <a:endParaRPr lang="fr-FR" sz="1600" dirty="0"/>
          </a:p>
          <a:p>
            <a:endParaRPr lang="fr-FR" sz="1600" dirty="0"/>
          </a:p>
          <a:p>
            <a:pPr marL="285750" indent="-285750">
              <a:buFontTx/>
              <a:buChar char="-"/>
            </a:pPr>
            <a:endParaRPr lang="fr-FR" sz="1600" dirty="0"/>
          </a:p>
          <a:p>
            <a:pPr marL="285750" indent="-285750">
              <a:buFontTx/>
              <a:buChar char="-"/>
            </a:pPr>
            <a:endParaRPr lang="fr-FR" sz="1600" dirty="0"/>
          </a:p>
          <a:p>
            <a:endParaRPr lang="fr-FR" sz="1600" dirty="0"/>
          </a:p>
          <a:p>
            <a:endParaRPr lang="fr-FR" sz="1600" dirty="0"/>
          </a:p>
          <a:p>
            <a:pPr marL="285750" indent="-285750">
              <a:buFontTx/>
              <a:buChar char="-"/>
            </a:pPr>
            <a:endParaRPr lang="fr-FR" sz="1600" dirty="0"/>
          </a:p>
          <a:p>
            <a:endParaRPr lang="fr-FR" sz="1600" dirty="0"/>
          </a:p>
        </p:txBody>
      </p:sp>
    </p:spTree>
    <p:extLst>
      <p:ext uri="{BB962C8B-B14F-4D97-AF65-F5344CB8AC3E}">
        <p14:creationId xmlns:p14="http://schemas.microsoft.com/office/powerpoint/2010/main" val="1981671128"/>
      </p:ext>
    </p:extLst>
  </p:cSld>
  <p:clrMapOvr>
    <a:masterClrMapping/>
  </p:clrMapOvr>
  <p:transition advClick="0" advTm="3000">
    <p:circl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lvl="3"/>
            <a:endParaRPr lang="fr-FR" dirty="0"/>
          </a:p>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600" b="1" i="0" u="none" strike="noStrike" kern="1200" cap="none" spc="0" normalizeH="0" baseline="0" noProof="0" dirty="0">
                <a:ln>
                  <a:noFill/>
                </a:ln>
                <a:solidFill>
                  <a:prstClr val="black"/>
                </a:solidFill>
                <a:effectLst/>
                <a:uLnTx/>
                <a:uFillTx/>
                <a:latin typeface="Arial" charset="0"/>
                <a:ea typeface="+mn-ea"/>
                <a:cs typeface="+mn-cs"/>
              </a:rPr>
              <a:t>Murièle (Formation Arbitrage) </a:t>
            </a:r>
            <a:r>
              <a:rPr kumimoji="0" lang="fr-FR" sz="1600" b="0" i="0" u="none" strike="noStrike" kern="1200" cap="none" spc="0" normalizeH="0" baseline="0" noProof="0" dirty="0">
                <a:ln>
                  <a:noFill/>
                </a:ln>
                <a:solidFill>
                  <a:prstClr val="black"/>
                </a:solidFill>
                <a:effectLst/>
                <a:uLnTx/>
                <a:uFillTx/>
                <a:latin typeface="Arial" charset="0"/>
                <a:ea typeface="+mn-ea"/>
                <a:cs typeface="+mn-cs"/>
              </a:rPr>
              <a:t>: </a:t>
            </a:r>
          </a:p>
          <a:p>
            <a:pPr>
              <a:buFontTx/>
              <a:buChar char="-"/>
            </a:pPr>
            <a:endParaRPr lang="fr-FR" sz="1600" dirty="0"/>
          </a:p>
          <a:p>
            <a:pPr>
              <a:buFontTx/>
              <a:buChar char="-"/>
            </a:pPr>
            <a:r>
              <a:rPr lang="fr-FR" sz="1600" dirty="0"/>
              <a:t>Depuis janvier 2023, j'ai repris tant bien que mal la commission FORMATION afin de faire en sorte de la remettre un peu à flot. Je ne te cache pas que c'est compliqué.</a:t>
            </a:r>
          </a:p>
          <a:p>
            <a:pPr>
              <a:buFontTx/>
              <a:buChar char="-"/>
            </a:pPr>
            <a:endParaRPr lang="fr-FR" sz="1600" dirty="0"/>
          </a:p>
          <a:p>
            <a:pPr>
              <a:buFontTx/>
              <a:buChar char="-"/>
            </a:pPr>
            <a:r>
              <a:rPr lang="fr-FR" sz="1600" dirty="0"/>
              <a:t>5 personnes étaient encore en passage de pratique AR ou JA1</a:t>
            </a:r>
          </a:p>
          <a:p>
            <a:pPr>
              <a:buFontTx/>
              <a:buChar char="-"/>
            </a:pPr>
            <a:endParaRPr lang="fr-FR" sz="1600" dirty="0"/>
          </a:p>
          <a:p>
            <a:pPr>
              <a:buFontTx/>
              <a:buChar char="-"/>
            </a:pPr>
            <a:r>
              <a:rPr lang="fr-FR" sz="1600" dirty="0"/>
              <a:t>1 personne de Meung sur Loire qui a passé sa pratique d'AR et qui va passer sa pratique de JA1 le 16/03/2023</a:t>
            </a:r>
          </a:p>
          <a:p>
            <a:pPr>
              <a:buFontTx/>
              <a:buChar char="-"/>
            </a:pPr>
            <a:r>
              <a:rPr lang="fr-FR" sz="1600" dirty="0"/>
              <a:t>1 personne de St Marceau qui va passer sa pratique d'AR le 15/04/2023 et qui doit passer sa pratique de JA1</a:t>
            </a:r>
          </a:p>
          <a:p>
            <a:pPr>
              <a:buFontTx/>
              <a:buChar char="-"/>
            </a:pPr>
            <a:r>
              <a:rPr lang="fr-FR" sz="1600" dirty="0"/>
              <a:t>1 personne de Saran qui va passer sa pratique de JA1 le 04/03/2023</a:t>
            </a:r>
          </a:p>
          <a:p>
            <a:pPr>
              <a:buFontTx/>
              <a:buChar char="-"/>
            </a:pPr>
            <a:r>
              <a:rPr lang="fr-FR" sz="1600" dirty="0"/>
              <a:t>1 personne de Puiseaux qui a passé sa pratique de JA1 le 05/02/2023</a:t>
            </a:r>
          </a:p>
          <a:p>
            <a:pPr>
              <a:buFontTx/>
              <a:buChar char="-"/>
            </a:pPr>
            <a:r>
              <a:rPr lang="fr-FR" sz="1600" dirty="0"/>
              <a:t>1 seconde personne de </a:t>
            </a:r>
            <a:r>
              <a:rPr lang="fr-FR" sz="1600" dirty="0" err="1"/>
              <a:t>saran</a:t>
            </a:r>
            <a:r>
              <a:rPr lang="fr-FR" sz="1600" dirty="0"/>
              <a:t> dont je suis en attente de ses disponibilités.</a:t>
            </a:r>
          </a:p>
          <a:p>
            <a:pPr>
              <a:buFontTx/>
              <a:buChar char="-"/>
            </a:pPr>
            <a:endParaRPr lang="fr-FR" sz="1600" dirty="0"/>
          </a:p>
          <a:p>
            <a:pPr>
              <a:buFontTx/>
              <a:buChar char="-"/>
            </a:pPr>
            <a:r>
              <a:rPr lang="fr-FR" sz="1600" dirty="0"/>
              <a:t>Il est prévu au calendrier une future formation d'AR et JA1 les 13 et 14 mai 2023 date, je vous le rappelle, de la 7ème journée de la phase 2 du championnat par équipe.</a:t>
            </a:r>
          </a:p>
          <a:p>
            <a:pPr>
              <a:buFontTx/>
              <a:buChar char="-"/>
            </a:pPr>
            <a:r>
              <a:rPr lang="fr-FR" sz="1600" dirty="0"/>
              <a:t>Les potentiels inscrits sont des joueurs pour une grande partie. Les formateurs quant à eux sont positionnés sur le championnat par équipes.</a:t>
            </a:r>
          </a:p>
          <a:p>
            <a:pPr>
              <a:buFontTx/>
              <a:buChar char="-"/>
            </a:pPr>
            <a:endParaRPr lang="fr-FR" sz="1600" dirty="0"/>
          </a:p>
          <a:p>
            <a:pPr marL="0" indent="0">
              <a:buNone/>
            </a:pPr>
            <a:endParaRPr lang="fr-FR" sz="1600" dirty="0"/>
          </a:p>
          <a:p>
            <a:pPr marL="0" indent="0">
              <a:buNone/>
            </a:pPr>
            <a:endParaRPr lang="fr-FR" sz="1600" dirty="0"/>
          </a:p>
          <a:p>
            <a:pPr lvl="1"/>
            <a:endParaRPr lang="fr-FR" sz="1400" dirty="0"/>
          </a:p>
          <a:p>
            <a:pPr lvl="1"/>
            <a:endParaRPr lang="fr-FR" sz="1400" dirty="0"/>
          </a:p>
          <a:p>
            <a:pPr marL="0" indent="0">
              <a:buNone/>
            </a:pPr>
            <a:endParaRPr lang="fr-FR" dirty="0"/>
          </a:p>
        </p:txBody>
      </p:sp>
    </p:spTree>
    <p:extLst>
      <p:ext uri="{BB962C8B-B14F-4D97-AF65-F5344CB8AC3E}">
        <p14:creationId xmlns:p14="http://schemas.microsoft.com/office/powerpoint/2010/main" val="3288747020"/>
      </p:ext>
    </p:extLst>
  </p:cSld>
  <p:clrMapOvr>
    <a:masterClrMapping/>
  </p:clrMapOvr>
  <p:transition advClick="0" advTm="3000">
    <p:circl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a:buFontTx/>
              <a:buChar char="-"/>
            </a:pPr>
            <a:r>
              <a:rPr lang="fr-FR" sz="1600" dirty="0"/>
              <a:t>En ce qui concerne la formation de JA2, il y a à l'heure actuelle 5 personnes intéressées pour le passer. Par contre, il est très compliqué de trouver des dates. et j'ai besoin de vous tous car seule je n'y arriverais pas.</a:t>
            </a:r>
          </a:p>
          <a:p>
            <a:pPr>
              <a:buFontTx/>
              <a:buChar char="-"/>
            </a:pPr>
            <a:endParaRPr lang="fr-FR" sz="1600" dirty="0"/>
          </a:p>
          <a:p>
            <a:pPr>
              <a:buFontTx/>
              <a:buChar char="-"/>
            </a:pPr>
            <a:r>
              <a:rPr lang="fr-FR" sz="1600" dirty="0"/>
              <a:t>J'ai envoyé un mail le 27/01/2023 à Adrien.</a:t>
            </a:r>
          </a:p>
          <a:p>
            <a:pPr>
              <a:buFontTx/>
              <a:buChar char="-"/>
            </a:pPr>
            <a:endParaRPr lang="fr-FR" sz="1600" dirty="0"/>
          </a:p>
          <a:p>
            <a:pPr>
              <a:buFontTx/>
              <a:buChar char="-"/>
            </a:pPr>
            <a:r>
              <a:rPr lang="fr-FR" sz="1600" dirty="0"/>
              <a:t>Je vous propose donc de réfléchir à ces quelques dates qui sont parfois pendant des périodes de congés scolaires :</a:t>
            </a:r>
          </a:p>
          <a:p>
            <a:pPr>
              <a:buFontTx/>
              <a:buChar char="-"/>
            </a:pPr>
            <a:endParaRPr lang="fr-FR" sz="1600" dirty="0"/>
          </a:p>
          <a:p>
            <a:pPr>
              <a:buFontTx/>
              <a:buChar char="-"/>
            </a:pPr>
            <a:r>
              <a:rPr lang="fr-FR" sz="1600" dirty="0"/>
              <a:t>22 et 23 avril 2023   pendant vacances scolaires</a:t>
            </a:r>
          </a:p>
          <a:p>
            <a:pPr>
              <a:buFontTx/>
              <a:buChar char="-"/>
            </a:pPr>
            <a:r>
              <a:rPr lang="fr-FR" sz="1600" dirty="0"/>
              <a:t>06 et 07 mai 2023    </a:t>
            </a:r>
            <a:r>
              <a:rPr lang="fr-FR" sz="1600" dirty="0" err="1"/>
              <a:t>week</a:t>
            </a:r>
            <a:r>
              <a:rPr lang="fr-FR" sz="1600" dirty="0"/>
              <a:t> end 3 jours</a:t>
            </a:r>
          </a:p>
          <a:p>
            <a:pPr>
              <a:buFontTx/>
              <a:buChar char="-"/>
            </a:pPr>
            <a:r>
              <a:rPr lang="fr-FR" sz="1600" dirty="0"/>
              <a:t>27 et 28 mai 2023    </a:t>
            </a:r>
          </a:p>
          <a:p>
            <a:pPr>
              <a:buFontTx/>
              <a:buChar char="-"/>
            </a:pPr>
            <a:r>
              <a:rPr lang="fr-FR" sz="1600" dirty="0"/>
              <a:t>03 et 04 juin 2023</a:t>
            </a:r>
          </a:p>
          <a:p>
            <a:pPr>
              <a:buFontTx/>
              <a:buChar char="-"/>
            </a:pPr>
            <a:r>
              <a:rPr lang="fr-FR" sz="1600" dirty="0"/>
              <a:t>17 et 18 juin 2023</a:t>
            </a:r>
          </a:p>
          <a:p>
            <a:pPr>
              <a:buFontTx/>
              <a:buChar char="-"/>
            </a:pPr>
            <a:endParaRPr lang="fr-FR" sz="1600" dirty="0"/>
          </a:p>
          <a:p>
            <a:pPr>
              <a:buFontTx/>
              <a:buChar char="-"/>
            </a:pPr>
            <a:r>
              <a:rPr lang="fr-FR" sz="1600" dirty="0"/>
              <a:t>Par contre, j'ai eu une conversation avec Bernard THIBERT lors du 3ème tour de CF N2 JEUNES à Joué Les Tours récemment, qui avais l'air de me dire que la formule de formation n'était plus identique que précédemment, (soit une formation sur un weekend en présentiel) ; il s'agirait maintenant de plusieurs soirées de 3 heures en semaine et en </a:t>
            </a:r>
            <a:r>
              <a:rPr lang="fr-FR" sz="1600" dirty="0" err="1"/>
              <a:t>visio</a:t>
            </a:r>
            <a:r>
              <a:rPr lang="fr-FR" sz="1600" dirty="0"/>
              <a:t> pour la partie théorique avec un examen théorique en présentiel.  A SE FAIRE CONFIRMER</a:t>
            </a:r>
          </a:p>
          <a:p>
            <a:pPr>
              <a:buFontTx/>
              <a:buChar char="-"/>
            </a:pPr>
            <a:r>
              <a:rPr lang="fr-FR" sz="1600" dirty="0"/>
              <a:t>Et là je n'ai pas de dates ...................</a:t>
            </a:r>
          </a:p>
          <a:p>
            <a:pPr marL="0" indent="0">
              <a:buNone/>
            </a:pPr>
            <a:endParaRPr lang="fr-FR" sz="1600" dirty="0"/>
          </a:p>
          <a:p>
            <a:pPr marL="0" indent="0">
              <a:buNone/>
            </a:pPr>
            <a:endParaRPr lang="fr-FR" sz="1600" dirty="0"/>
          </a:p>
          <a:p>
            <a:pPr lvl="1"/>
            <a:endParaRPr lang="fr-FR" sz="1400" dirty="0"/>
          </a:p>
          <a:p>
            <a:pPr lvl="1"/>
            <a:endParaRPr lang="fr-FR" sz="1400" dirty="0"/>
          </a:p>
          <a:p>
            <a:pPr marL="0" indent="0">
              <a:buNone/>
            </a:pPr>
            <a:endParaRPr lang="fr-FR" dirty="0"/>
          </a:p>
        </p:txBody>
      </p:sp>
    </p:spTree>
    <p:extLst>
      <p:ext uri="{BB962C8B-B14F-4D97-AF65-F5344CB8AC3E}">
        <p14:creationId xmlns:p14="http://schemas.microsoft.com/office/powerpoint/2010/main" val="1907849340"/>
      </p:ext>
    </p:extLst>
  </p:cSld>
  <p:clrMapOvr>
    <a:masterClrMapping/>
  </p:clrMapOvr>
  <p:transition advClick="0" advTm="3000">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marL="0" indent="0">
              <a:buNone/>
            </a:pPr>
            <a:endParaRPr lang="fr-FR" sz="1600" dirty="0"/>
          </a:p>
          <a:p>
            <a:pPr marL="0" indent="0">
              <a:buNone/>
            </a:pPr>
            <a:endParaRPr lang="fr-FR" sz="1600" dirty="0"/>
          </a:p>
          <a:p>
            <a:pPr marL="0" indent="0">
              <a:buNone/>
            </a:pPr>
            <a:endParaRPr lang="fr-FR" dirty="0"/>
          </a:p>
        </p:txBody>
      </p:sp>
      <p:sp>
        <p:nvSpPr>
          <p:cNvPr id="5" name="ZoneTexte 4">
            <a:extLst>
              <a:ext uri="{FF2B5EF4-FFF2-40B4-BE49-F238E27FC236}">
                <a16:creationId xmlns:a16="http://schemas.microsoft.com/office/drawing/2014/main" id="{2A6CA132-C2C4-3177-0FD7-D86FF7EA15D8}"/>
              </a:ext>
            </a:extLst>
          </p:cNvPr>
          <p:cNvSpPr txBox="1"/>
          <p:nvPr/>
        </p:nvSpPr>
        <p:spPr>
          <a:xfrm>
            <a:off x="827584" y="1052736"/>
            <a:ext cx="5458546" cy="5811014"/>
          </a:xfrm>
          <a:prstGeom prst="rect">
            <a:avLst/>
          </a:prstGeom>
          <a:noFill/>
        </p:spPr>
        <p:txBody>
          <a:bodyPr wrap="square">
            <a:spAutoFit/>
          </a:bodyPr>
          <a:lstStyle/>
          <a:p>
            <a:pPr lvl="0">
              <a:lnSpc>
                <a:spcPct val="115000"/>
              </a:lnSpc>
              <a:spcAft>
                <a:spcPts val="1000"/>
              </a:spcAft>
            </a:pPr>
            <a:r>
              <a:rPr lang="fr-FR" sz="1600" u="sng" dirty="0">
                <a:effectLst/>
                <a:latin typeface="Comic Sans MS" panose="030F0702030302020204" pitchFamily="66" charset="0"/>
                <a:ea typeface="Comic Sans MS" panose="030F0702030302020204" pitchFamily="66" charset="0"/>
                <a:cs typeface="Times New Roman" panose="02020603050405020304" pitchFamily="18" charset="0"/>
              </a:rPr>
              <a:t>Point sur le Championnat par équipes</a:t>
            </a: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 :</a:t>
            </a:r>
          </a:p>
          <a:p>
            <a:pPr lvl="0">
              <a:lnSpc>
                <a:spcPct val="115000"/>
              </a:lnSpc>
              <a:spcAft>
                <a:spcPts val="1000"/>
              </a:spcAft>
            </a:pP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Division 1 : 32 matchs réalisés sur 56 à jouer</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Division 2 : 24 matchs réalisés sur 56 à jouer</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Division 3 : 32 matchs réalisés sur 60 A-R à jouer</a:t>
            </a:r>
            <a:endParaRPr lang="fr-FR" sz="1200" dirty="0">
              <a:effectLst/>
              <a:latin typeface="Comic Sans MS" panose="030F0702030302020204" pitchFamily="66" charset="0"/>
              <a:ea typeface="Comic Sans MS" panose="030F0702030302020204" pitchFamily="66" charset="0"/>
              <a:cs typeface="Times New Roman" panose="02020603050405020304" pitchFamily="18" charset="0"/>
            </a:endParaRPr>
          </a:p>
          <a:p>
            <a:pPr>
              <a:lnSpc>
                <a:spcPct val="115000"/>
              </a:lnSpc>
              <a:spcAft>
                <a:spcPts val="1000"/>
              </a:spcAft>
            </a:pP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Nous ne sommes pas en avance et les finales régionales se joueront le 6 mai. Envoi d’un message aux correspondants ce jour.</a:t>
            </a:r>
            <a:endParaRPr lang="fr-FR" sz="1200" dirty="0">
              <a:latin typeface="Comic Sans MS" panose="030F0702030302020204" pitchFamily="66" charset="0"/>
              <a:ea typeface="Comic Sans MS" panose="030F0702030302020204" pitchFamily="66" charset="0"/>
              <a:cs typeface="Times New Roman" panose="02020603050405020304" pitchFamily="18" charset="0"/>
            </a:endParaRPr>
          </a:p>
          <a:p>
            <a:pPr>
              <a:lnSpc>
                <a:spcPct val="115000"/>
              </a:lnSpc>
              <a:spcAft>
                <a:spcPts val="1000"/>
              </a:spcAft>
            </a:pPr>
            <a:r>
              <a:rPr lang="fr-FR" sz="1600" u="sng" dirty="0">
                <a:effectLst/>
                <a:latin typeface="Comic Sans MS" panose="030F0702030302020204" pitchFamily="66" charset="0"/>
                <a:ea typeface="Comic Sans MS" panose="030F0702030302020204" pitchFamily="66" charset="0"/>
                <a:cs typeface="Times New Roman" panose="02020603050405020304" pitchFamily="18" charset="0"/>
              </a:rPr>
              <a:t>Point sur les Individuels du Sport dans l’Entreprise</a:t>
            </a: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 :</a:t>
            </a:r>
          </a:p>
          <a:p>
            <a:pPr>
              <a:lnSpc>
                <a:spcPct val="115000"/>
              </a:lnSpc>
              <a:spcAft>
                <a:spcPts val="1000"/>
              </a:spcAft>
            </a:pP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Belle journée pour les corpos le 17 décembre 2022.</a:t>
            </a:r>
          </a:p>
          <a:p>
            <a:pPr>
              <a:lnSpc>
                <a:spcPct val="115000"/>
              </a:lnSpc>
              <a:spcAft>
                <a:spcPts val="1000"/>
              </a:spcAft>
            </a:pP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Nombreux qualifié(e)s pour les Régionaux :</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D 5 à 9 : 3 qualifiées – M 5 à 9 : 7 qualifiés</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M 10 à 12 : 1 qualifié – DTS : 6 qualifiées</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MTS : 12 qualifiés – Dames Vétéran : 2 qualifiées</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M V1 : 8 qualifiés – MV2 4 qualifiés</a:t>
            </a:r>
            <a:b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br>
            <a:r>
              <a:rPr lang="fr-FR" sz="1600" dirty="0">
                <a:effectLst/>
                <a:latin typeface="Comic Sans MS" panose="030F0702030302020204" pitchFamily="66" charset="0"/>
                <a:ea typeface="Comic Sans MS" panose="030F0702030302020204" pitchFamily="66" charset="0"/>
                <a:cs typeface="Times New Roman" panose="02020603050405020304" pitchFamily="18" charset="0"/>
              </a:rPr>
              <a:t>Doubles Dames : 2 – Doubles Messieurs : 9</a:t>
            </a:r>
            <a:endParaRPr lang="fr-FR" sz="1200" dirty="0">
              <a:effectLst/>
              <a:latin typeface="Comic Sans MS" panose="030F0702030302020204" pitchFamily="66" charset="0"/>
              <a:ea typeface="Comic Sans MS" panose="030F0702030302020204" pitchFamily="66" charset="0"/>
              <a:cs typeface="Times New Roman" panose="02020603050405020304" pitchFamily="18" charset="0"/>
            </a:endParaRPr>
          </a:p>
        </p:txBody>
      </p:sp>
      <p:sp>
        <p:nvSpPr>
          <p:cNvPr id="7" name="ZoneTexte 6">
            <a:extLst>
              <a:ext uri="{FF2B5EF4-FFF2-40B4-BE49-F238E27FC236}">
                <a16:creationId xmlns:a16="http://schemas.microsoft.com/office/drawing/2014/main" id="{E50565FD-FAC7-0D7B-75B5-2B256FDACFCF}"/>
              </a:ext>
            </a:extLst>
          </p:cNvPr>
          <p:cNvSpPr txBox="1"/>
          <p:nvPr/>
        </p:nvSpPr>
        <p:spPr>
          <a:xfrm>
            <a:off x="457200" y="725065"/>
            <a:ext cx="4580388" cy="369332"/>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1800" b="1" i="0" u="none" strike="noStrike" kern="1200" cap="none" spc="0" normalizeH="0" baseline="0" noProof="0" dirty="0">
                <a:ln>
                  <a:noFill/>
                </a:ln>
                <a:solidFill>
                  <a:prstClr val="black"/>
                </a:solidFill>
                <a:effectLst/>
                <a:uLnTx/>
                <a:uFillTx/>
                <a:latin typeface="Arial" charset="0"/>
                <a:ea typeface="+mn-ea"/>
                <a:cs typeface="+mn-cs"/>
              </a:rPr>
              <a:t>Jean-Luc B. (Sport dans l’entreprise) </a:t>
            </a:r>
            <a:r>
              <a:rPr kumimoji="0" lang="fr-FR" sz="1800" b="0" i="0" u="none" strike="noStrike" kern="1200" cap="none" spc="0" normalizeH="0" baseline="0" noProof="0" dirty="0">
                <a:ln>
                  <a:noFill/>
                </a:ln>
                <a:solidFill>
                  <a:prstClr val="black"/>
                </a:solidFill>
                <a:effectLst/>
                <a:uLnTx/>
                <a:uFillTx/>
                <a:latin typeface="Arial" charset="0"/>
                <a:ea typeface="+mn-ea"/>
                <a:cs typeface="+mn-cs"/>
              </a:rPr>
              <a:t>: </a:t>
            </a:r>
          </a:p>
        </p:txBody>
      </p:sp>
    </p:spTree>
    <p:extLst>
      <p:ext uri="{BB962C8B-B14F-4D97-AF65-F5344CB8AC3E}">
        <p14:creationId xmlns:p14="http://schemas.microsoft.com/office/powerpoint/2010/main" val="3002108795"/>
      </p:ext>
    </p:extLst>
  </p:cSld>
  <p:clrMapOvr>
    <a:masterClrMapping/>
  </p:clrMapOvr>
  <p:transition advClick="0" advTm="3000">
    <p:circl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Tour des commissions</a:t>
            </a: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20688"/>
            <a:ext cx="8229600" cy="5685581"/>
          </a:xfrm>
        </p:spPr>
        <p:txBody>
          <a:bodyPr/>
          <a:lstStyle/>
          <a:p>
            <a:pPr marL="0" indent="0">
              <a:buNone/>
            </a:pPr>
            <a:endParaRPr lang="fr-FR" sz="1600" dirty="0"/>
          </a:p>
          <a:p>
            <a:pPr lvl="1"/>
            <a:endParaRPr lang="fr-FR" sz="1400" dirty="0"/>
          </a:p>
          <a:p>
            <a:pPr lvl="1"/>
            <a:endParaRPr lang="fr-FR" sz="1400" dirty="0"/>
          </a:p>
          <a:p>
            <a:pPr marL="0" indent="0">
              <a:buNone/>
            </a:pPr>
            <a:endParaRPr lang="fr-FR" dirty="0"/>
          </a:p>
        </p:txBody>
      </p:sp>
      <p:sp>
        <p:nvSpPr>
          <p:cNvPr id="5" name="ZoneTexte 4">
            <a:extLst>
              <a:ext uri="{FF2B5EF4-FFF2-40B4-BE49-F238E27FC236}">
                <a16:creationId xmlns:a16="http://schemas.microsoft.com/office/drawing/2014/main" id="{6B063CE5-0AC9-E8AB-8DAB-D36C3424D29F}"/>
              </a:ext>
            </a:extLst>
          </p:cNvPr>
          <p:cNvSpPr txBox="1"/>
          <p:nvPr/>
        </p:nvSpPr>
        <p:spPr>
          <a:xfrm>
            <a:off x="1115616" y="1424329"/>
            <a:ext cx="7437512" cy="6463308"/>
          </a:xfrm>
          <a:prstGeom prst="rect">
            <a:avLst/>
          </a:prstGeom>
          <a:noFill/>
        </p:spPr>
        <p:txBody>
          <a:bodyPr wrap="square">
            <a:spAutoFit/>
          </a:bodyPr>
          <a:lstStyle/>
          <a:p>
            <a:r>
              <a:rPr lang="fr-FR" b="1" dirty="0">
                <a:solidFill>
                  <a:prstClr val="black"/>
                </a:solidFill>
              </a:rPr>
              <a:t>Frédéric</a:t>
            </a:r>
            <a:r>
              <a:rPr kumimoji="0" lang="fr-FR" sz="1800" b="1" i="0" u="none" strike="noStrike" kern="1200" cap="none" spc="0" normalizeH="0" baseline="0" noProof="0" dirty="0">
                <a:ln>
                  <a:noFill/>
                </a:ln>
                <a:solidFill>
                  <a:prstClr val="black"/>
                </a:solidFill>
                <a:effectLst/>
                <a:uLnTx/>
                <a:uFillTx/>
                <a:latin typeface="Arial" charset="0"/>
                <a:ea typeface="+mn-ea"/>
                <a:cs typeface="+mn-cs"/>
              </a:rPr>
              <a:t> (</a:t>
            </a:r>
            <a:r>
              <a:rPr lang="fr-FR" b="1" dirty="0">
                <a:solidFill>
                  <a:prstClr val="black"/>
                </a:solidFill>
              </a:rPr>
              <a:t>Secrétariat</a:t>
            </a:r>
            <a:r>
              <a:rPr kumimoji="0" lang="fr-FR" sz="1800" b="1" i="0" u="none" strike="noStrike" kern="1200" cap="none" spc="0" normalizeH="0" baseline="0" noProof="0" dirty="0">
                <a:ln>
                  <a:noFill/>
                </a:ln>
                <a:solidFill>
                  <a:prstClr val="black"/>
                </a:solidFill>
                <a:effectLst/>
                <a:uLnTx/>
                <a:uFillTx/>
                <a:latin typeface="Arial" charset="0"/>
                <a:ea typeface="+mn-ea"/>
                <a:cs typeface="+mn-cs"/>
              </a:rPr>
              <a:t>) </a:t>
            </a:r>
            <a:r>
              <a:rPr kumimoji="0" lang="fr-FR" sz="1800" i="0" u="none" strike="noStrike" kern="1200" cap="none" spc="0" normalizeH="0" baseline="0" noProof="0" dirty="0">
                <a:ln>
                  <a:noFill/>
                </a:ln>
                <a:solidFill>
                  <a:prstClr val="black"/>
                </a:solidFill>
                <a:effectLst/>
                <a:uLnTx/>
                <a:uFillTx/>
                <a:latin typeface="Arial" charset="0"/>
                <a:ea typeface="+mn-ea"/>
                <a:cs typeface="+mn-cs"/>
              </a:rPr>
              <a:t>état des licences :</a:t>
            </a:r>
          </a:p>
          <a:p>
            <a:endParaRPr lang="fr-FR" dirty="0">
              <a:solidFill>
                <a:prstClr val="black"/>
              </a:solidFill>
            </a:endParaRPr>
          </a:p>
          <a:p>
            <a:r>
              <a:rPr kumimoji="0" lang="fr-FR" sz="1800" i="0" u="none" strike="noStrike" kern="1200" cap="none" spc="0" normalizeH="0" baseline="0" noProof="0" dirty="0">
                <a:ln>
                  <a:noFill/>
                </a:ln>
                <a:solidFill>
                  <a:prstClr val="black"/>
                </a:solidFill>
                <a:effectLst/>
                <a:uLnTx/>
                <a:uFillTx/>
                <a:latin typeface="Arial" charset="0"/>
                <a:ea typeface="+mn-ea"/>
                <a:cs typeface="+mn-cs"/>
              </a:rPr>
              <a:t>Au 10 février 2023 :</a:t>
            </a:r>
          </a:p>
          <a:p>
            <a:pPr marL="285750" indent="-285750">
              <a:buFontTx/>
              <a:buChar char="-"/>
            </a:pPr>
            <a:r>
              <a:rPr kumimoji="0" lang="fr-FR" sz="1800" i="0" u="none" strike="noStrike" kern="1200" cap="none" spc="0" normalizeH="0" baseline="0" noProof="0" dirty="0">
                <a:ln>
                  <a:noFill/>
                </a:ln>
                <a:solidFill>
                  <a:prstClr val="black"/>
                </a:solidFill>
                <a:effectLst/>
                <a:uLnTx/>
                <a:uFillTx/>
                <a:latin typeface="Arial" charset="0"/>
                <a:ea typeface="+mn-ea"/>
                <a:cs typeface="+mn-cs"/>
              </a:rPr>
              <a:t>2504 licences dont 1314 licences « </a:t>
            </a:r>
            <a:r>
              <a:rPr kumimoji="0" lang="fr-FR" sz="1800" i="0" u="none" strike="noStrike" kern="1200" cap="none" spc="0" normalizeH="0" baseline="0" noProof="0" dirty="0" err="1">
                <a:ln>
                  <a:noFill/>
                </a:ln>
                <a:solidFill>
                  <a:prstClr val="black"/>
                </a:solidFill>
                <a:effectLst/>
                <a:uLnTx/>
                <a:uFillTx/>
                <a:latin typeface="Arial" charset="0"/>
                <a:ea typeface="+mn-ea"/>
                <a:cs typeface="+mn-cs"/>
              </a:rPr>
              <a:t>comp</a:t>
            </a:r>
            <a:r>
              <a:rPr lang="fr-FR" dirty="0" err="1">
                <a:solidFill>
                  <a:prstClr val="black"/>
                </a:solidFill>
              </a:rPr>
              <a:t>étition</a:t>
            </a:r>
            <a:r>
              <a:rPr lang="fr-FR" dirty="0">
                <a:solidFill>
                  <a:prstClr val="black"/>
                </a:solidFill>
              </a:rPr>
              <a:t> » et 1190 licences « loisirs ».</a:t>
            </a:r>
          </a:p>
          <a:p>
            <a:pPr marL="285750" indent="-285750">
              <a:buFontTx/>
              <a:buChar char="-"/>
            </a:pPr>
            <a:endParaRPr lang="fr-FR" dirty="0">
              <a:solidFill>
                <a:prstClr val="black"/>
              </a:solidFill>
            </a:endParaRPr>
          </a:p>
          <a:p>
            <a:r>
              <a:rPr kumimoji="0" lang="fr-FR" sz="1800" i="0" u="none" strike="noStrike" kern="1200" cap="none" spc="0" normalizeH="0" baseline="0" noProof="0" dirty="0">
                <a:ln>
                  <a:noFill/>
                </a:ln>
                <a:solidFill>
                  <a:prstClr val="black"/>
                </a:solidFill>
                <a:effectLst/>
                <a:uLnTx/>
                <a:uFillTx/>
                <a:latin typeface="Arial" charset="0"/>
                <a:ea typeface="+mn-ea"/>
                <a:cs typeface="+mn-cs"/>
              </a:rPr>
              <a:t>Au 31 janvier 2020 (année de référence) :</a:t>
            </a:r>
          </a:p>
          <a:p>
            <a:pPr marL="285750" indent="-285750">
              <a:buFontTx/>
              <a:buChar char="-"/>
            </a:pPr>
            <a:r>
              <a:rPr kumimoji="0" lang="fr-FR" sz="1800" i="0" u="none" strike="noStrike" kern="1200" cap="none" spc="0" normalizeH="0" baseline="0" noProof="0" dirty="0">
                <a:ln>
                  <a:noFill/>
                </a:ln>
                <a:solidFill>
                  <a:prstClr val="black"/>
                </a:solidFill>
                <a:effectLst/>
                <a:uLnTx/>
                <a:uFillTx/>
                <a:latin typeface="Arial" charset="0"/>
                <a:ea typeface="+mn-ea"/>
                <a:cs typeface="+mn-cs"/>
              </a:rPr>
              <a:t>2587 licences dont 1425 licences « traditionnelles</a:t>
            </a:r>
            <a:r>
              <a:rPr lang="fr-FR" dirty="0">
                <a:solidFill>
                  <a:prstClr val="black"/>
                </a:solidFill>
              </a:rPr>
              <a:t> » et 1167 licences « promotionnelles ».</a:t>
            </a:r>
          </a:p>
          <a:p>
            <a:pPr marL="285750" indent="-285750">
              <a:buFontTx/>
              <a:buChar char="-"/>
            </a:pPr>
            <a:endParaRPr lang="fr-FR" dirty="0">
              <a:solidFill>
                <a:prstClr val="black"/>
              </a:solidFill>
            </a:endParaRPr>
          </a:p>
          <a:p>
            <a:pPr marL="285750" indent="-285750">
              <a:buFontTx/>
              <a:buChar char="-"/>
            </a:pPr>
            <a:r>
              <a:rPr lang="fr-FR" dirty="0">
                <a:solidFill>
                  <a:prstClr val="black"/>
                </a:solidFill>
              </a:rPr>
              <a:t>Informations Florian : </a:t>
            </a:r>
          </a:p>
          <a:p>
            <a:pPr marL="742950" lvl="1" indent="-285750">
              <a:buFontTx/>
              <a:buChar char="-"/>
            </a:pPr>
            <a:r>
              <a:rPr lang="fr-FR" dirty="0">
                <a:solidFill>
                  <a:prstClr val="black"/>
                </a:solidFill>
              </a:rPr>
              <a:t>Des candidats relancent le CDTT 45 pour passer le grade de JA2 : en attente de la réponse de la commission arbitrage.</a:t>
            </a:r>
          </a:p>
          <a:p>
            <a:pPr marL="742950" lvl="1" indent="-285750">
              <a:buFontTx/>
              <a:buChar char="-"/>
            </a:pPr>
            <a:r>
              <a:rPr lang="fr-FR" dirty="0">
                <a:solidFill>
                  <a:prstClr val="black"/>
                </a:solidFill>
              </a:rPr>
              <a:t>Recherche formateur pour la session du 13 et 14 mai 2023 pour la formation AR et JA1 – salle réservée.</a:t>
            </a:r>
          </a:p>
          <a:p>
            <a:pPr marL="285750" indent="-285750">
              <a:buFontTx/>
              <a:buChar char="-"/>
            </a:pPr>
            <a:endParaRPr kumimoji="0" lang="fr-FR" sz="1800" i="0" u="none" strike="noStrike" kern="1200" cap="none" spc="0" normalizeH="0" baseline="0" noProof="0" dirty="0">
              <a:ln>
                <a:noFill/>
              </a:ln>
              <a:solidFill>
                <a:prstClr val="black"/>
              </a:solidFill>
              <a:effectLst/>
              <a:uLnTx/>
              <a:uFillTx/>
              <a:latin typeface="Arial" charset="0"/>
              <a:ea typeface="+mn-ea"/>
              <a:cs typeface="+mn-cs"/>
            </a:endParaRPr>
          </a:p>
          <a:p>
            <a:endParaRPr kumimoji="0" lang="fr-FR" sz="1800" i="0" u="none" strike="noStrike" kern="1200" cap="none" spc="0" normalizeH="0" baseline="0" noProof="0" dirty="0">
              <a:ln>
                <a:noFill/>
              </a:ln>
              <a:solidFill>
                <a:prstClr val="black"/>
              </a:solidFill>
              <a:effectLst/>
              <a:uLnTx/>
              <a:uFillTx/>
              <a:latin typeface="Arial" charset="0"/>
              <a:ea typeface="+mn-ea"/>
              <a:cs typeface="+mn-cs"/>
            </a:endParaRPr>
          </a:p>
          <a:p>
            <a:endParaRPr lang="fr-FR" dirty="0">
              <a:solidFill>
                <a:prstClr val="black"/>
              </a:solidFill>
            </a:endParaRPr>
          </a:p>
          <a:p>
            <a:r>
              <a:rPr lang="fr-FR" dirty="0">
                <a:solidFill>
                  <a:prstClr val="black"/>
                </a:solidFill>
              </a:rPr>
              <a:t>Fin de la réunion : </a:t>
            </a:r>
            <a:r>
              <a:rPr lang="fr-FR" b="1" dirty="0">
                <a:solidFill>
                  <a:prstClr val="black"/>
                </a:solidFill>
              </a:rPr>
              <a:t>21 h 20.</a:t>
            </a:r>
            <a:endParaRPr kumimoji="0" lang="fr-FR" sz="1800" b="1" i="0" u="none" strike="noStrike" kern="1200" cap="none" spc="0" normalizeH="0" baseline="0" noProof="0" dirty="0">
              <a:ln>
                <a:noFill/>
              </a:ln>
              <a:solidFill>
                <a:prstClr val="black"/>
              </a:solidFill>
              <a:effectLst/>
              <a:uLnTx/>
              <a:uFillTx/>
              <a:latin typeface="Arial" charset="0"/>
              <a:ea typeface="+mn-ea"/>
              <a:cs typeface="+mn-cs"/>
            </a:endParaRPr>
          </a:p>
          <a:p>
            <a:endParaRPr lang="fr-FR" dirty="0">
              <a:solidFill>
                <a:prstClr val="black"/>
              </a:solidFill>
            </a:endParaRPr>
          </a:p>
          <a:p>
            <a:endParaRPr kumimoji="0" lang="fr-FR" sz="1800" i="0" u="none" strike="noStrike" kern="1200" cap="none" spc="0" normalizeH="0" baseline="0" noProof="0" dirty="0">
              <a:ln>
                <a:noFill/>
              </a:ln>
              <a:solidFill>
                <a:prstClr val="black"/>
              </a:solidFill>
              <a:effectLst/>
              <a:uLnTx/>
              <a:uFillTx/>
              <a:latin typeface="Arial" charset="0"/>
              <a:ea typeface="+mn-ea"/>
              <a:cs typeface="+mn-cs"/>
            </a:endParaRPr>
          </a:p>
          <a:p>
            <a:endParaRPr kumimoji="0" lang="fr-FR" sz="1800" i="0" u="none" strike="noStrike" kern="1200" cap="none" spc="0" normalizeH="0" baseline="0" noProof="0" dirty="0">
              <a:ln>
                <a:noFill/>
              </a:ln>
              <a:solidFill>
                <a:prstClr val="black"/>
              </a:solidFill>
              <a:effectLst/>
              <a:uLnTx/>
              <a:uFillTx/>
              <a:latin typeface="Arial" charset="0"/>
              <a:ea typeface="+mn-ea"/>
              <a:cs typeface="+mn-cs"/>
            </a:endParaRPr>
          </a:p>
          <a:p>
            <a:r>
              <a:rPr kumimoji="0" lang="fr-FR" sz="1800" b="1" i="0" u="none" strike="noStrike" kern="1200" cap="none" spc="0" normalizeH="0" baseline="0" noProof="0" dirty="0">
                <a:ln>
                  <a:noFill/>
                </a:ln>
                <a:solidFill>
                  <a:prstClr val="black"/>
                </a:solidFill>
                <a:effectLst/>
                <a:uLnTx/>
                <a:uFillTx/>
                <a:latin typeface="Arial" charset="0"/>
                <a:ea typeface="+mn-ea"/>
                <a:cs typeface="+mn-cs"/>
              </a:rPr>
              <a:t> </a:t>
            </a:r>
            <a:endParaRPr lang="fr-FR" dirty="0"/>
          </a:p>
        </p:txBody>
      </p:sp>
    </p:spTree>
    <p:extLst>
      <p:ext uri="{BB962C8B-B14F-4D97-AF65-F5344CB8AC3E}">
        <p14:creationId xmlns:p14="http://schemas.microsoft.com/office/powerpoint/2010/main" val="449691938"/>
      </p:ext>
    </p:extLst>
  </p:cSld>
  <p:clrMapOvr>
    <a:masterClrMapping/>
  </p:clrMapOvr>
  <p:transition advClick="0" advTm="3000">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a:xfrm>
            <a:off x="457200" y="404664"/>
            <a:ext cx="8229600" cy="707926"/>
          </a:xfrm>
        </p:spPr>
        <p:txBody>
          <a:bodyPr/>
          <a:lstStyle/>
          <a:p>
            <a:pPr algn="ctr"/>
            <a:r>
              <a:rPr lang="fr-FR" b="1" dirty="0">
                <a:solidFill>
                  <a:schemeClr val="accent6"/>
                </a:solidFill>
              </a:rPr>
              <a:t>L’APPEL</a:t>
            </a:r>
          </a:p>
        </p:txBody>
      </p:sp>
      <p:sp>
        <p:nvSpPr>
          <p:cNvPr id="3" name="Espace réservé du contenu 2"/>
          <p:cNvSpPr>
            <a:spLocks noGrp="1"/>
          </p:cNvSpPr>
          <p:nvPr>
            <p:ph idx="1"/>
          </p:nvPr>
        </p:nvSpPr>
        <p:spPr>
          <a:xfrm>
            <a:off x="457200" y="1112590"/>
            <a:ext cx="8229600" cy="5628777"/>
          </a:xfrm>
        </p:spPr>
        <p:txBody>
          <a:bodyPr>
            <a:normAutofit/>
          </a:bodyPr>
          <a:lstStyle/>
          <a:p>
            <a:pPr marL="0" indent="0" algn="just" fontAlgn="auto">
              <a:spcAft>
                <a:spcPts val="0"/>
              </a:spcAft>
              <a:buClr>
                <a:schemeClr val="accent3"/>
              </a:buClr>
              <a:buNone/>
              <a:defRPr/>
            </a:pPr>
            <a:endParaRPr lang="fr-FR" sz="2100" b="1" dirty="0"/>
          </a:p>
          <a:p>
            <a:pPr marL="0" indent="0" algn="just" fontAlgn="auto">
              <a:spcAft>
                <a:spcPts val="0"/>
              </a:spcAft>
              <a:buClr>
                <a:schemeClr val="accent3"/>
              </a:buClr>
              <a:buNone/>
              <a:defRPr/>
            </a:pPr>
            <a:r>
              <a:rPr lang="fr-FR" sz="1400" b="1" u="sng" dirty="0">
                <a:solidFill>
                  <a:srgbClr val="00B050"/>
                </a:solidFill>
                <a:latin typeface="Arial" panose="020B0604020202020204" pitchFamily="34" charset="0"/>
                <a:cs typeface="Arial" panose="020B0604020202020204" pitchFamily="34" charset="0"/>
              </a:rPr>
              <a:t>Membres présents</a:t>
            </a:r>
            <a:r>
              <a:rPr lang="fr-FR" sz="1400" b="1" dirty="0">
                <a:solidFill>
                  <a:srgbClr val="00B050"/>
                </a:solidFill>
                <a:latin typeface="Arial" panose="020B0604020202020204" pitchFamily="34" charset="0"/>
                <a:cs typeface="Arial" panose="020B0604020202020204" pitchFamily="34" charset="0"/>
              </a:rPr>
              <a:t> : Jean-Luc PACAUD, Christine MERLIER, Xavier PERINET,, François FOUCHET, Patrick PIAU, Edith GUERIN, Fabrice CHANTRIAUX, Ludovic CANTIN, Frédéric ROBIN.</a:t>
            </a:r>
          </a:p>
          <a:p>
            <a:pPr marL="0" indent="0" algn="just" fontAlgn="auto">
              <a:spcAft>
                <a:spcPts val="0"/>
              </a:spcAft>
              <a:buClr>
                <a:schemeClr val="accent3"/>
              </a:buClr>
              <a:buNone/>
              <a:defRPr/>
            </a:pPr>
            <a:endParaRPr lang="fr-FR" sz="1400" dirty="0">
              <a:latin typeface="Arial" panose="020B0604020202020204" pitchFamily="34" charset="0"/>
              <a:cs typeface="Arial" panose="020B0604020202020204" pitchFamily="34" charset="0"/>
            </a:endParaRPr>
          </a:p>
          <a:p>
            <a:pPr marL="0" lvl="0" indent="0" algn="just" fontAlgn="auto">
              <a:spcAft>
                <a:spcPts val="0"/>
              </a:spcAft>
              <a:buNone/>
              <a:defRPr/>
            </a:pPr>
            <a:r>
              <a:rPr kumimoji="0" lang="fr-FR" sz="1400" b="1" i="0" u="sng" strike="noStrike" kern="1200" cap="none" spc="0" normalizeH="0" baseline="0" noProof="0" dirty="0">
                <a:ln>
                  <a:noFill/>
                </a:ln>
                <a:solidFill>
                  <a:srgbClr val="FF9900"/>
                </a:solidFill>
                <a:effectLst/>
                <a:uLnTx/>
                <a:uFillTx/>
                <a:latin typeface="Arial" panose="020B0604020202020204" pitchFamily="34" charset="0"/>
                <a:ea typeface="+mn-ea"/>
                <a:cs typeface="Arial" panose="020B0604020202020204" pitchFamily="34" charset="0"/>
              </a:rPr>
              <a:t>Membres excusés</a:t>
            </a:r>
            <a:r>
              <a:rPr kumimoji="0" lang="fr-FR" sz="1400" b="1" i="0" u="none" strike="noStrike" kern="1200" cap="none" spc="0" normalizeH="0" baseline="0" noProof="0" dirty="0">
                <a:ln>
                  <a:noFill/>
                </a:ln>
                <a:solidFill>
                  <a:srgbClr val="FF9900"/>
                </a:solidFill>
                <a:effectLst/>
                <a:uLnTx/>
                <a:uFillTx/>
                <a:latin typeface="Arial" panose="020B0604020202020204" pitchFamily="34" charset="0"/>
                <a:ea typeface="+mn-ea"/>
                <a:cs typeface="Arial" panose="020B0604020202020204" pitchFamily="34" charset="0"/>
              </a:rPr>
              <a:t> : </a:t>
            </a:r>
            <a:r>
              <a:rPr lang="fr-FR" sz="1400" b="1" dirty="0">
                <a:solidFill>
                  <a:srgbClr val="FF9900"/>
                </a:solidFill>
                <a:latin typeface="Arial" panose="020B0604020202020204" pitchFamily="34" charset="0"/>
                <a:cs typeface="Arial" panose="020B0604020202020204" pitchFamily="34" charset="0"/>
              </a:rPr>
              <a:t>Jean-Luc BARBOZA, Maggy GUEDON, Adrien DODU, Murièle LAGUETTE, Fabien LACOMBE, Jean-Marc BRUNEAU, Arnaud AVOL, Michel AMIGUES</a:t>
            </a:r>
          </a:p>
          <a:p>
            <a:pPr marL="0" lvl="0" indent="0" algn="just" fontAlgn="auto">
              <a:spcAft>
                <a:spcPts val="0"/>
              </a:spcAft>
              <a:buNone/>
              <a:defRPr/>
            </a:pPr>
            <a:endParaRPr kumimoji="0" lang="fr-FR" sz="1400" b="1" i="0" u="none" strike="noStrike" kern="1200" cap="none" spc="0" normalizeH="0" baseline="0" noProof="0" dirty="0">
              <a:ln>
                <a:noFill/>
              </a:ln>
              <a:solidFill>
                <a:srgbClr val="00B050"/>
              </a:solidFill>
              <a:effectLst/>
              <a:uLnTx/>
              <a:uFillTx/>
              <a:latin typeface="Arial" panose="020B0604020202020204" pitchFamily="34" charset="0"/>
              <a:ea typeface="+mn-ea"/>
              <a:cs typeface="Arial" panose="020B0604020202020204" pitchFamily="34" charset="0"/>
            </a:endParaRPr>
          </a:p>
          <a:p>
            <a:pPr marL="0" lvl="0" indent="0" algn="just" fontAlgn="auto">
              <a:spcAft>
                <a:spcPts val="0"/>
              </a:spcAft>
              <a:buNone/>
              <a:defRPr/>
            </a:pPr>
            <a:r>
              <a:rPr kumimoji="0" lang="fr-FR" sz="1400" b="1"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Membres absents </a:t>
            </a:r>
            <a:r>
              <a:rPr lang="fr-FR" sz="1400" b="1" dirty="0">
                <a:solidFill>
                  <a:srgbClr val="FF0000"/>
                </a:solidFill>
                <a:latin typeface="Arial" panose="020B0604020202020204" pitchFamily="34" charset="0"/>
                <a:cs typeface="Arial" panose="020B0604020202020204" pitchFamily="34" charset="0"/>
              </a:rPr>
              <a:t>Patrick WOLFARTH, Michel VASSELON</a:t>
            </a:r>
            <a:endParaRPr kumimoji="0" lang="fr-FR" sz="14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0" indent="0" fontAlgn="auto">
              <a:spcAft>
                <a:spcPts val="0"/>
              </a:spcAft>
              <a:buClr>
                <a:schemeClr val="accent3"/>
              </a:buClr>
              <a:buNone/>
              <a:defRPr/>
            </a:pPr>
            <a:endParaRPr lang="fr-FR" sz="1400" dirty="0">
              <a:latin typeface="Arial" panose="020B0604020202020204" pitchFamily="34" charset="0"/>
              <a:cs typeface="Arial" panose="020B0604020202020204" pitchFamily="34" charset="0"/>
            </a:endParaRPr>
          </a:p>
          <a:p>
            <a:pPr marL="342900" indent="-342900" fontAlgn="auto">
              <a:spcAft>
                <a:spcPts val="0"/>
              </a:spcAft>
              <a:buClr>
                <a:schemeClr val="accent3"/>
              </a:buClr>
              <a:buAutoNum type="arabicPeriod"/>
              <a:defRPr/>
            </a:pPr>
            <a:endParaRPr lang="fr-FR" sz="1400" dirty="0">
              <a:latin typeface="Arial" panose="020B0604020202020204" pitchFamily="34" charset="0"/>
              <a:cs typeface="Arial" panose="020B0604020202020204" pitchFamily="34" charset="0"/>
            </a:endParaRPr>
          </a:p>
          <a:p>
            <a:pPr marL="274320" indent="-274320" fontAlgn="auto">
              <a:spcAft>
                <a:spcPts val="0"/>
              </a:spcAft>
              <a:buClr>
                <a:schemeClr val="accent3"/>
              </a:buClr>
              <a:buFont typeface="Wingdings" panose="05000000000000000000" pitchFamily="2" charset="2"/>
              <a:buChar char="v"/>
              <a:defRPr/>
            </a:pPr>
            <a:endParaRPr lang="fr-FR" sz="1400" b="1" dirty="0">
              <a:latin typeface="Arial" panose="020B0604020202020204" pitchFamily="34" charset="0"/>
              <a:cs typeface="Arial" panose="020B0604020202020204" pitchFamily="34" charset="0"/>
            </a:endParaRPr>
          </a:p>
          <a:p>
            <a:pPr marL="274320" indent="-274320" fontAlgn="auto">
              <a:spcAft>
                <a:spcPts val="0"/>
              </a:spcAft>
              <a:buClr>
                <a:schemeClr val="accent3"/>
              </a:buClr>
              <a:buFont typeface="Wingdings" panose="05000000000000000000" pitchFamily="2" charset="2"/>
              <a:buChar char="v"/>
              <a:defRPr/>
            </a:pPr>
            <a:endParaRPr lang="fr-FR" sz="1400" b="1" dirty="0">
              <a:latin typeface="Arial" panose="020B0604020202020204" pitchFamily="34" charset="0"/>
              <a:cs typeface="Arial" panose="020B0604020202020204" pitchFamily="34" charset="0"/>
            </a:endParaRPr>
          </a:p>
          <a:p>
            <a:pPr marL="274320" indent="-274320" fontAlgn="auto">
              <a:spcAft>
                <a:spcPts val="0"/>
              </a:spcAft>
              <a:buClr>
                <a:schemeClr val="accent3"/>
              </a:buClr>
              <a:buFont typeface="Wingdings" panose="05000000000000000000" pitchFamily="2" charset="2"/>
              <a:buChar char="v"/>
              <a:defRPr/>
            </a:pPr>
            <a:endParaRPr lang="fr-FR" sz="1400" b="1" dirty="0">
              <a:latin typeface="Arial" panose="020B0604020202020204" pitchFamily="34" charset="0"/>
              <a:cs typeface="Arial" panose="020B0604020202020204" pitchFamily="34" charset="0"/>
            </a:endParaRPr>
          </a:p>
          <a:p>
            <a:pPr marL="393192" lvl="1" indent="0" fontAlgn="auto">
              <a:spcAft>
                <a:spcPts val="0"/>
              </a:spcAft>
              <a:buFont typeface="Wingdings 2"/>
              <a:buNone/>
              <a:defRPr/>
            </a:pPr>
            <a:endParaRPr lang="fr-FR" sz="1400" dirty="0">
              <a:latin typeface="Arial" panose="020B0604020202020204" pitchFamily="34" charset="0"/>
              <a:cs typeface="Arial" panose="020B0604020202020204" pitchFamily="34" charset="0"/>
            </a:endParaRPr>
          </a:p>
          <a:p>
            <a:pPr marL="393192" lvl="1" indent="0" fontAlgn="auto">
              <a:spcAft>
                <a:spcPts val="0"/>
              </a:spcAft>
              <a:buFont typeface="Wingdings 2"/>
              <a:buNone/>
              <a:defRPr/>
            </a:pPr>
            <a:r>
              <a:rPr lang="fr-FR" sz="1400" dirty="0">
                <a:latin typeface="Arial" panose="020B0604020202020204" pitchFamily="34" charset="0"/>
                <a:cs typeface="Arial" panose="020B0604020202020204" pitchFamily="34" charset="0"/>
              </a:rPr>
              <a:t> </a:t>
            </a:r>
          </a:p>
          <a:p>
            <a:pPr marL="393192" lvl="1" indent="0" fontAlgn="auto">
              <a:spcAft>
                <a:spcPts val="0"/>
              </a:spcAft>
              <a:buFont typeface="Wingdings 2"/>
              <a:buNone/>
              <a:defRPr/>
            </a:pPr>
            <a:endParaRPr lang="fr-FR" dirty="0"/>
          </a:p>
          <a:p>
            <a:pPr marL="393192" lvl="1" indent="0" fontAlgn="auto">
              <a:spcAft>
                <a:spcPts val="0"/>
              </a:spcAft>
              <a:buFont typeface="Wingdings 2"/>
              <a:buNone/>
              <a:defRPr/>
            </a:pPr>
            <a:endParaRPr lang="fr-FR" dirty="0"/>
          </a:p>
          <a:p>
            <a:pPr marL="640080" lvl="1" indent="-246888" fontAlgn="auto">
              <a:spcAft>
                <a:spcPts val="0"/>
              </a:spcAft>
              <a:buFont typeface="Wingdings" panose="05000000000000000000" pitchFamily="2" charset="2"/>
              <a:buChar char="Ø"/>
              <a:defRPr/>
            </a:pPr>
            <a:endParaRPr lang="fr-FR" dirty="0"/>
          </a:p>
          <a:p>
            <a:pPr marL="640080" lvl="1" indent="-246888" fontAlgn="auto">
              <a:spcAft>
                <a:spcPts val="0"/>
              </a:spcAft>
              <a:buFont typeface="Wingdings" panose="05000000000000000000" pitchFamily="2" charset="2"/>
              <a:buChar char="Ø"/>
              <a:defRPr/>
            </a:pPr>
            <a:endParaRPr lang="fr-FR" dirty="0"/>
          </a:p>
          <a:p>
            <a:pPr marL="393192" lvl="1" indent="0" fontAlgn="auto">
              <a:spcAft>
                <a:spcPts val="0"/>
              </a:spcAft>
              <a:buFont typeface="Wingdings 2"/>
              <a:buNone/>
              <a:defRPr/>
            </a:pPr>
            <a:endParaRPr lang="fr-FR" dirty="0"/>
          </a:p>
        </p:txBody>
      </p:sp>
      <mc:AlternateContent xmlns:mc="http://schemas.openxmlformats.org/markup-compatibility/2006" xmlns:pslz="http://schemas.microsoft.com/office/powerpoint/2016/slidezoom">
        <mc:Choice Requires="pslz">
          <p:graphicFrame>
            <p:nvGraphicFramePr>
              <p:cNvPr id="4" name="Zoom de diapositive 3">
                <a:extLst>
                  <a:ext uri="{FF2B5EF4-FFF2-40B4-BE49-F238E27FC236}">
                    <a16:creationId xmlns:a16="http://schemas.microsoft.com/office/drawing/2014/main" id="{92DD9292-A6E0-455E-95D2-5C0C5212B4AE}"/>
                  </a:ext>
                </a:extLst>
              </p:cNvPr>
              <p:cNvGraphicFramePr>
                <a:graphicFrameLocks noChangeAspect="1"/>
              </p:cNvGraphicFramePr>
              <p:nvPr/>
            </p:nvGraphicFramePr>
            <p:xfrm>
              <a:off x="-3460072" y="1227653"/>
              <a:ext cx="2286000" cy="1714500"/>
            </p:xfrm>
            <a:graphic>
              <a:graphicData uri="http://schemas.microsoft.com/office/powerpoint/2016/slidezoom">
                <pslz:sldZm>
                  <pslz:sldZmObj sldId="256" cId="0">
                    <pslz:zmPr id="{6FF6E96E-5E1D-4E94-9ED6-50CA569DFA29}"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Zoom de diapositive 3">
                <a:hlinkClick r:id="rId3" action="ppaction://hlinksldjump"/>
                <a:extLst>
                  <a:ext uri="{FF2B5EF4-FFF2-40B4-BE49-F238E27FC236}">
                    <a16:creationId xmlns:a16="http://schemas.microsoft.com/office/drawing/2014/main" id="{92DD9292-A6E0-455E-95D2-5C0C5212B4AE}"/>
                  </a:ext>
                </a:extLst>
              </p:cNvPr>
              <p:cNvPicPr>
                <a:picLocks noGrp="1" noRot="1" noChangeAspect="1" noMove="1" noResize="1" noEditPoints="1" noAdjustHandles="1" noChangeArrowheads="1" noChangeShapeType="1"/>
              </p:cNvPicPr>
              <p:nvPr/>
            </p:nvPicPr>
            <p:blipFill>
              <a:blip r:embed="rId4"/>
              <a:stretch>
                <a:fillRect/>
              </a:stretch>
            </p:blipFill>
            <p:spPr>
              <a:xfrm>
                <a:off x="-3460072" y="1227653"/>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3490630234"/>
      </p:ext>
    </p:extLst>
  </p:cSld>
  <p:clrMapOvr>
    <a:masterClrMapping/>
  </p:clrMapOvr>
  <p:transition advClick="0" advTm="3000">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re 1"/>
          <p:cNvSpPr>
            <a:spLocks noGrp="1"/>
          </p:cNvSpPr>
          <p:nvPr>
            <p:ph type="title"/>
          </p:nvPr>
        </p:nvSpPr>
        <p:spPr>
          <a:xfrm>
            <a:off x="457200" y="404664"/>
            <a:ext cx="8229600" cy="707926"/>
          </a:xfrm>
        </p:spPr>
        <p:txBody>
          <a:bodyPr/>
          <a:lstStyle/>
          <a:p>
            <a:pPr algn="ctr"/>
            <a:r>
              <a:rPr lang="fr-FR" b="1" dirty="0">
                <a:solidFill>
                  <a:schemeClr val="accent6"/>
                </a:solidFill>
              </a:rPr>
              <a:t>ORDRE DU JOUR</a:t>
            </a:r>
          </a:p>
        </p:txBody>
      </p:sp>
      <p:sp>
        <p:nvSpPr>
          <p:cNvPr id="3" name="Espace réservé du contenu 2"/>
          <p:cNvSpPr>
            <a:spLocks noGrp="1"/>
          </p:cNvSpPr>
          <p:nvPr>
            <p:ph idx="1"/>
          </p:nvPr>
        </p:nvSpPr>
        <p:spPr>
          <a:xfrm>
            <a:off x="457200" y="1112590"/>
            <a:ext cx="8229600" cy="5628777"/>
          </a:xfrm>
        </p:spPr>
        <p:txBody>
          <a:bodyPr>
            <a:normAutofit fontScale="25000" lnSpcReduction="20000"/>
          </a:bodyPr>
          <a:lstStyle/>
          <a:p>
            <a:pPr marL="0" indent="0" algn="just" fontAlgn="auto">
              <a:spcAft>
                <a:spcPts val="0"/>
              </a:spcAft>
              <a:buClr>
                <a:schemeClr val="accent3"/>
              </a:buClr>
              <a:buNone/>
              <a:defRPr/>
            </a:pPr>
            <a:endParaRPr lang="fr-FR" sz="7200" b="1" dirty="0"/>
          </a:p>
          <a:p>
            <a:pPr marL="0" indent="0" algn="just" fontAlgn="auto">
              <a:spcAft>
                <a:spcPts val="0"/>
              </a:spcAft>
              <a:buClr>
                <a:schemeClr val="accent3"/>
              </a:buClr>
              <a:buNone/>
              <a:defRPr/>
            </a:pPr>
            <a:endParaRPr lang="fr-FR" sz="8000" b="1" dirty="0"/>
          </a:p>
          <a:p>
            <a:pPr algn="l"/>
            <a:r>
              <a:rPr lang="fr-FR" sz="8800" b="1" i="0" dirty="0">
                <a:solidFill>
                  <a:srgbClr val="454545"/>
                </a:solidFill>
                <a:effectLst/>
                <a:latin typeface="Arial" panose="020B0604020202020204" pitchFamily="34" charset="0"/>
              </a:rPr>
              <a:t>1) Informations générales,</a:t>
            </a:r>
            <a:endParaRPr lang="fr-FR" sz="8000" b="0" i="0" dirty="0">
              <a:solidFill>
                <a:srgbClr val="454545"/>
              </a:solidFill>
              <a:effectLst/>
              <a:latin typeface="Arial" panose="020B0604020202020204" pitchFamily="34" charset="0"/>
            </a:endParaRPr>
          </a:p>
          <a:p>
            <a:pPr algn="l"/>
            <a:r>
              <a:rPr lang="fr-FR" sz="8800" b="1" i="0" dirty="0">
                <a:solidFill>
                  <a:srgbClr val="454545"/>
                </a:solidFill>
                <a:effectLst/>
                <a:latin typeface="Arial" panose="020B0604020202020204" pitchFamily="34" charset="0"/>
              </a:rPr>
              <a:t>2) Point de situation financière du CDTT45,</a:t>
            </a:r>
            <a:endParaRPr lang="fr-FR" sz="8000" b="0" i="0" dirty="0">
              <a:solidFill>
                <a:srgbClr val="454545"/>
              </a:solidFill>
              <a:effectLst/>
              <a:latin typeface="Arial" panose="020B0604020202020204" pitchFamily="34" charset="0"/>
            </a:endParaRPr>
          </a:p>
          <a:p>
            <a:pPr algn="l"/>
            <a:r>
              <a:rPr lang="fr-FR" sz="8800" b="1" i="0" dirty="0">
                <a:solidFill>
                  <a:srgbClr val="454545"/>
                </a:solidFill>
                <a:effectLst/>
                <a:latin typeface="Arial" panose="020B0604020202020204" pitchFamily="34" charset="0"/>
              </a:rPr>
              <a:t>3 ) Validation des demandes de matériel,</a:t>
            </a:r>
            <a:endParaRPr lang="fr-FR" sz="8000" b="0" i="0" dirty="0">
              <a:solidFill>
                <a:srgbClr val="454545"/>
              </a:solidFill>
              <a:effectLst/>
              <a:latin typeface="Arial" panose="020B0604020202020204" pitchFamily="34" charset="0"/>
            </a:endParaRPr>
          </a:p>
          <a:p>
            <a:pPr algn="l"/>
            <a:r>
              <a:rPr lang="fr-FR" sz="8800" b="1" i="0" dirty="0">
                <a:solidFill>
                  <a:srgbClr val="454545"/>
                </a:solidFill>
                <a:effectLst/>
                <a:latin typeface="Arial" panose="020B0604020202020204" pitchFamily="34" charset="0"/>
              </a:rPr>
              <a:t>4) Poste CDI CDTT45,</a:t>
            </a:r>
            <a:endParaRPr lang="fr-FR" sz="8000" b="0" i="0" dirty="0">
              <a:solidFill>
                <a:srgbClr val="454545"/>
              </a:solidFill>
              <a:effectLst/>
              <a:latin typeface="Arial" panose="020B0604020202020204" pitchFamily="34" charset="0"/>
            </a:endParaRPr>
          </a:p>
          <a:p>
            <a:pPr algn="l"/>
            <a:r>
              <a:rPr lang="fr-FR" sz="8800" b="1" dirty="0">
                <a:solidFill>
                  <a:srgbClr val="454545"/>
                </a:solidFill>
                <a:latin typeface="Arial" panose="020B0604020202020204" pitchFamily="34" charset="0"/>
              </a:rPr>
              <a:t>5</a:t>
            </a:r>
            <a:r>
              <a:rPr lang="fr-FR" sz="8800" b="1" i="0" dirty="0">
                <a:solidFill>
                  <a:srgbClr val="454545"/>
                </a:solidFill>
                <a:effectLst/>
                <a:latin typeface="Arial" panose="020B0604020202020204" pitchFamily="34" charset="0"/>
              </a:rPr>
              <a:t>)  Validation tableau d'aides financières aux joueurs (CDJT),</a:t>
            </a:r>
            <a:endParaRPr lang="fr-FR" sz="8000" b="0" i="0" dirty="0">
              <a:solidFill>
                <a:srgbClr val="454545"/>
              </a:solidFill>
              <a:effectLst/>
              <a:latin typeface="Arial" panose="020B0604020202020204" pitchFamily="34" charset="0"/>
            </a:endParaRPr>
          </a:p>
          <a:p>
            <a:pPr algn="l"/>
            <a:r>
              <a:rPr lang="fr-FR" sz="8800" b="1" i="0" dirty="0">
                <a:solidFill>
                  <a:srgbClr val="454545"/>
                </a:solidFill>
                <a:effectLst/>
                <a:latin typeface="Arial" panose="020B0604020202020204" pitchFamily="34" charset="0"/>
              </a:rPr>
              <a:t>6) Tour des commissions,</a:t>
            </a:r>
            <a:endParaRPr lang="fr-FR" sz="8000" b="0" i="0" dirty="0">
              <a:solidFill>
                <a:srgbClr val="454545"/>
              </a:solidFill>
              <a:effectLst/>
              <a:latin typeface="Arial" panose="020B0604020202020204" pitchFamily="34" charset="0"/>
            </a:endParaRPr>
          </a:p>
          <a:p>
            <a:pPr algn="l"/>
            <a:r>
              <a:rPr lang="fr-FR" sz="8800" b="1" i="0" dirty="0">
                <a:solidFill>
                  <a:srgbClr val="454545"/>
                </a:solidFill>
                <a:effectLst/>
                <a:latin typeface="Arial" panose="020B0604020202020204" pitchFamily="34" charset="0"/>
              </a:rPr>
              <a:t>7)  Questions diverses.</a:t>
            </a:r>
            <a:endParaRPr lang="fr-FR" sz="8000" b="0" i="0" dirty="0">
              <a:solidFill>
                <a:srgbClr val="454545"/>
              </a:solidFill>
              <a:effectLst/>
              <a:latin typeface="Arial" panose="020B0604020202020204" pitchFamily="34" charset="0"/>
            </a:endParaRPr>
          </a:p>
          <a:p>
            <a:pPr marL="342900" indent="-342900" algn="just" fontAlgn="auto">
              <a:spcAft>
                <a:spcPts val="0"/>
              </a:spcAft>
              <a:buClr>
                <a:schemeClr val="accent3"/>
              </a:buClr>
              <a:buAutoNum type="arabicPeriod"/>
              <a:defRPr/>
            </a:pPr>
            <a:endParaRPr lang="fr-FR" sz="7200" dirty="0"/>
          </a:p>
          <a:p>
            <a:pPr marL="342900" indent="-342900" fontAlgn="auto">
              <a:spcAft>
                <a:spcPts val="0"/>
              </a:spcAft>
              <a:buClr>
                <a:schemeClr val="accent3"/>
              </a:buClr>
              <a:buAutoNum type="arabicPeriod"/>
              <a:defRPr/>
            </a:pPr>
            <a:endParaRPr lang="fr-FR" sz="7200" dirty="0"/>
          </a:p>
          <a:p>
            <a:pPr marL="342900" indent="-342900" fontAlgn="auto">
              <a:spcAft>
                <a:spcPts val="0"/>
              </a:spcAft>
              <a:buClr>
                <a:schemeClr val="accent3"/>
              </a:buClr>
              <a:buAutoNum type="arabicPeriod"/>
              <a:defRPr/>
            </a:pPr>
            <a:endParaRPr lang="fr-FR" sz="1800" dirty="0"/>
          </a:p>
          <a:p>
            <a:pPr marL="342900" indent="-342900" fontAlgn="auto">
              <a:spcAft>
                <a:spcPts val="0"/>
              </a:spcAft>
              <a:buClr>
                <a:schemeClr val="accent3"/>
              </a:buClr>
              <a:buAutoNum type="arabicPeriod"/>
              <a:defRPr/>
            </a:pPr>
            <a:endParaRPr lang="fr-FR" sz="1800" dirty="0"/>
          </a:p>
          <a:p>
            <a:pPr marL="274320" indent="-274320" fontAlgn="auto">
              <a:spcAft>
                <a:spcPts val="0"/>
              </a:spcAft>
              <a:buClr>
                <a:schemeClr val="accent3"/>
              </a:buClr>
              <a:buFont typeface="Wingdings" panose="05000000000000000000" pitchFamily="2" charset="2"/>
              <a:buChar char="v"/>
              <a:defRPr/>
            </a:pPr>
            <a:endParaRPr lang="fr-FR" sz="3800" b="1" dirty="0"/>
          </a:p>
          <a:p>
            <a:pPr marL="274320" indent="-274320" fontAlgn="auto">
              <a:spcAft>
                <a:spcPts val="0"/>
              </a:spcAft>
              <a:buClr>
                <a:schemeClr val="accent3"/>
              </a:buClr>
              <a:buFont typeface="Wingdings" panose="05000000000000000000" pitchFamily="2" charset="2"/>
              <a:buChar char="v"/>
              <a:defRPr/>
            </a:pPr>
            <a:endParaRPr lang="fr-FR" sz="3800" b="1" dirty="0"/>
          </a:p>
          <a:p>
            <a:pPr marL="274320" indent="-274320" fontAlgn="auto">
              <a:spcAft>
                <a:spcPts val="0"/>
              </a:spcAft>
              <a:buClr>
                <a:schemeClr val="accent3"/>
              </a:buClr>
              <a:buFont typeface="Wingdings" panose="05000000000000000000" pitchFamily="2" charset="2"/>
              <a:buChar char="v"/>
              <a:defRPr/>
            </a:pPr>
            <a:endParaRPr lang="fr-FR" sz="3800" b="1" dirty="0"/>
          </a:p>
          <a:p>
            <a:pPr marL="393192" lvl="1" indent="0" fontAlgn="auto">
              <a:spcAft>
                <a:spcPts val="0"/>
              </a:spcAft>
              <a:buFont typeface="Wingdings 2"/>
              <a:buNone/>
              <a:defRPr/>
            </a:pPr>
            <a:endParaRPr lang="fr-FR" dirty="0"/>
          </a:p>
          <a:p>
            <a:pPr marL="393192" lvl="1" indent="0" fontAlgn="auto">
              <a:spcAft>
                <a:spcPts val="0"/>
              </a:spcAft>
              <a:buFont typeface="Wingdings 2"/>
              <a:buNone/>
              <a:defRPr/>
            </a:pPr>
            <a:r>
              <a:rPr lang="fr-FR" dirty="0"/>
              <a:t> </a:t>
            </a:r>
          </a:p>
          <a:p>
            <a:pPr marL="393192" lvl="1" indent="0" fontAlgn="auto">
              <a:spcAft>
                <a:spcPts val="0"/>
              </a:spcAft>
              <a:buFont typeface="Wingdings 2"/>
              <a:buNone/>
              <a:defRPr/>
            </a:pPr>
            <a:endParaRPr lang="fr-FR" dirty="0"/>
          </a:p>
          <a:p>
            <a:pPr marL="393192" lvl="1" indent="0" fontAlgn="auto">
              <a:spcAft>
                <a:spcPts val="0"/>
              </a:spcAft>
              <a:buFont typeface="Wingdings 2"/>
              <a:buNone/>
              <a:defRPr/>
            </a:pPr>
            <a:endParaRPr lang="fr-FR" dirty="0"/>
          </a:p>
          <a:p>
            <a:pPr marL="640080" lvl="1" indent="-246888" fontAlgn="auto">
              <a:spcAft>
                <a:spcPts val="0"/>
              </a:spcAft>
              <a:buFont typeface="Wingdings" panose="05000000000000000000" pitchFamily="2" charset="2"/>
              <a:buChar char="Ø"/>
              <a:defRPr/>
            </a:pPr>
            <a:endParaRPr lang="fr-FR" dirty="0"/>
          </a:p>
          <a:p>
            <a:pPr marL="640080" lvl="1" indent="-246888" fontAlgn="auto">
              <a:spcAft>
                <a:spcPts val="0"/>
              </a:spcAft>
              <a:buFont typeface="Wingdings" panose="05000000000000000000" pitchFamily="2" charset="2"/>
              <a:buChar char="Ø"/>
              <a:defRPr/>
            </a:pPr>
            <a:endParaRPr lang="fr-FR" dirty="0"/>
          </a:p>
          <a:p>
            <a:pPr marL="393192" lvl="1" indent="0" fontAlgn="auto">
              <a:spcAft>
                <a:spcPts val="0"/>
              </a:spcAft>
              <a:buFont typeface="Wingdings 2"/>
              <a:buNone/>
              <a:defRPr/>
            </a:pPr>
            <a:endParaRPr lang="fr-FR" dirty="0"/>
          </a:p>
        </p:txBody>
      </p:sp>
      <mc:AlternateContent xmlns:mc="http://schemas.openxmlformats.org/markup-compatibility/2006" xmlns:pslz="http://schemas.microsoft.com/office/powerpoint/2016/slidezoom">
        <mc:Choice Requires="pslz">
          <p:graphicFrame>
            <p:nvGraphicFramePr>
              <p:cNvPr id="4" name="Zoom de diapositive 3">
                <a:extLst>
                  <a:ext uri="{FF2B5EF4-FFF2-40B4-BE49-F238E27FC236}">
                    <a16:creationId xmlns:a16="http://schemas.microsoft.com/office/drawing/2014/main" id="{92DD9292-A6E0-455E-95D2-5C0C5212B4AE}"/>
                  </a:ext>
                </a:extLst>
              </p:cNvPr>
              <p:cNvGraphicFramePr>
                <a:graphicFrameLocks noChangeAspect="1"/>
              </p:cNvGraphicFramePr>
              <p:nvPr/>
            </p:nvGraphicFramePr>
            <p:xfrm>
              <a:off x="-3460072" y="1227653"/>
              <a:ext cx="2286000" cy="1714500"/>
            </p:xfrm>
            <a:graphic>
              <a:graphicData uri="http://schemas.microsoft.com/office/powerpoint/2016/slidezoom">
                <pslz:sldZm>
                  <pslz:sldZmObj sldId="256" cId="0">
                    <pslz:zmPr id="{6FF6E96E-5E1D-4E94-9ED6-50CA569DFA29}"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4" name="Zoom de diapositive 3">
                <a:hlinkClick r:id="rId3" action="ppaction://hlinksldjump"/>
                <a:extLst>
                  <a:ext uri="{FF2B5EF4-FFF2-40B4-BE49-F238E27FC236}">
                    <a16:creationId xmlns:a16="http://schemas.microsoft.com/office/drawing/2014/main" id="{92DD9292-A6E0-455E-95D2-5C0C5212B4AE}"/>
                  </a:ext>
                </a:extLst>
              </p:cNvPr>
              <p:cNvPicPr>
                <a:picLocks noGrp="1" noRot="1" noChangeAspect="1" noMove="1" noResize="1" noEditPoints="1" noAdjustHandles="1" noChangeArrowheads="1" noChangeShapeType="1"/>
              </p:cNvPicPr>
              <p:nvPr/>
            </p:nvPicPr>
            <p:blipFill>
              <a:blip r:embed="rId4"/>
              <a:stretch>
                <a:fillRect/>
              </a:stretch>
            </p:blipFill>
            <p:spPr>
              <a:xfrm>
                <a:off x="-3460072" y="1227653"/>
                <a:ext cx="2286000" cy="1714500"/>
              </a:xfrm>
              <a:prstGeom prst="rect">
                <a:avLst/>
              </a:prstGeom>
              <a:ln w="3175">
                <a:solidFill>
                  <a:prstClr val="ltGray"/>
                </a:solidFill>
              </a:ln>
            </p:spPr>
          </p:pic>
        </mc:Fallback>
      </mc:AlternateContent>
    </p:spTree>
  </p:cSld>
  <p:clrMapOvr>
    <a:masterClrMapping/>
  </p:clrMapOvr>
  <p:transition advClick="0" advTm="3000">
    <p:circl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576064"/>
          </a:xfrm>
        </p:spPr>
        <p:txBody>
          <a:bodyPr/>
          <a:lstStyle/>
          <a:p>
            <a:pPr algn="ctr"/>
            <a:r>
              <a:rPr lang="fr-FR" sz="2800" b="1" dirty="0"/>
              <a:t>1) Informations générales</a:t>
            </a:r>
          </a:p>
        </p:txBody>
      </p:sp>
      <p:sp>
        <p:nvSpPr>
          <p:cNvPr id="8" name="Espace réservé du contenu 7">
            <a:extLst>
              <a:ext uri="{FF2B5EF4-FFF2-40B4-BE49-F238E27FC236}">
                <a16:creationId xmlns:a16="http://schemas.microsoft.com/office/drawing/2014/main" id="{582826D8-8C4B-9DEE-4421-D0CB36751F41}"/>
              </a:ext>
            </a:extLst>
          </p:cNvPr>
          <p:cNvSpPr>
            <a:spLocks noGrp="1"/>
          </p:cNvSpPr>
          <p:nvPr>
            <p:ph idx="1"/>
          </p:nvPr>
        </p:nvSpPr>
        <p:spPr>
          <a:xfrm>
            <a:off x="457200" y="777235"/>
            <a:ext cx="8229600" cy="5532085"/>
          </a:xfrm>
        </p:spPr>
        <p:txBody>
          <a:bodyPr/>
          <a:lstStyle/>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Le club de St Marceau nous a fait un message de remerciements pour la semaine du handisport et nous a présenté ses meilleurs vœux.</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Nous avons reçu les vœux de différentes structures : FFTT , Conseil départemental , Ligue et plus,  nous avons répondu à tous.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18415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Au mois de décembre 2022, une réunion de la CDJT entre la Ligue et le Comité a eu lieu à Olivet . Xavier et Arnaud vous en diront plus, un peu dommage que les clubs avec des techniciens n’ont pas joué le jeu, seul Aurélien et Antoine étaient présents merci à eux et merci à la Ligue.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18415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Vous avez dû recevoir un mail de Jean Marc pour savoir si vous pouvez apporter votre aide le 13 et 14 mai pour l’organisation la Loirétaine à Châteauneuf / Loire . Très peu d’élus ont répondu, aussi merci si vous pouvez répondre sur votre présence ou pas.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18415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 Le Club d’Ingré a reçu un trophée lors de la soirée des vœux  du CROS.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553546573"/>
      </p:ext>
    </p:extLst>
  </p:cSld>
  <p:clrMapOvr>
    <a:masterClrMapping/>
  </p:clrMapOvr>
  <p:transition advClick="0" advTm="3000">
    <p:circl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576064"/>
          </a:xfrm>
        </p:spPr>
        <p:txBody>
          <a:bodyPr/>
          <a:lstStyle/>
          <a:p>
            <a:pPr algn="ctr"/>
            <a:r>
              <a:rPr lang="fr-FR" sz="2800" b="1" dirty="0"/>
              <a:t>Informations générales - suite</a:t>
            </a:r>
          </a:p>
        </p:txBody>
      </p:sp>
      <p:sp>
        <p:nvSpPr>
          <p:cNvPr id="8" name="Espace réservé du contenu 7">
            <a:extLst>
              <a:ext uri="{FF2B5EF4-FFF2-40B4-BE49-F238E27FC236}">
                <a16:creationId xmlns:a16="http://schemas.microsoft.com/office/drawing/2014/main" id="{582826D8-8C4B-9DEE-4421-D0CB36751F41}"/>
              </a:ext>
            </a:extLst>
          </p:cNvPr>
          <p:cNvSpPr>
            <a:spLocks noGrp="1"/>
          </p:cNvSpPr>
          <p:nvPr>
            <p:ph idx="1"/>
          </p:nvPr>
        </p:nvSpPr>
        <p:spPr>
          <a:xfrm>
            <a:off x="457200" y="777235"/>
            <a:ext cx="8229600" cy="5532085"/>
          </a:xfrm>
        </p:spPr>
        <p:txBody>
          <a:bodyPr/>
          <a:lstStyle/>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La FFTT a organisé un chalenge des recréations , l’école de St Marceau a gagné une table pour l’extérieur. Félicitations à eux</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Fin janvier 2023, nous avons perdu un ami pongiste Michel Bruneau ancien membre du comité (de 1986 à 2000) et papa de Jean Marc. J’ai fait un petit mot à Jean Marc de la part du comité et il vous en remercie tous.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fr-FR" sz="1600" dirty="0">
                <a:effectLst/>
                <a:latin typeface="Arial Black" panose="020B0A04020102020204" pitchFamily="34" charset="0"/>
                <a:ea typeface="Calibri" panose="020F0502020204030204" pitchFamily="34" charset="0"/>
                <a:cs typeface="Times New Roman" panose="02020603050405020304" pitchFamily="18" charset="0"/>
              </a:rPr>
              <a:t>Depuis début janvier 2023, Murièle ne fait plus partie de la commission arbitrage, dorénavant, elle aura en charge la commission </a:t>
            </a:r>
            <a:r>
              <a:rPr lang="fr-FR" sz="1600" dirty="0">
                <a:latin typeface="Arial Black" panose="020B0A04020102020204" pitchFamily="34" charset="0"/>
                <a:ea typeface="Calibri" panose="020F0502020204030204" pitchFamily="34" charset="0"/>
                <a:cs typeface="Times New Roman" panose="02020603050405020304" pitchFamily="18" charset="0"/>
              </a:rPr>
              <a:t>F</a:t>
            </a:r>
            <a:r>
              <a:rPr lang="fr-FR" sz="1600" dirty="0">
                <a:effectLst/>
                <a:latin typeface="Arial Black" panose="020B0A04020102020204" pitchFamily="34" charset="0"/>
                <a:ea typeface="Calibri" panose="020F0502020204030204" pitchFamily="34" charset="0"/>
                <a:cs typeface="Times New Roman" panose="02020603050405020304" pitchFamily="18" charset="0"/>
              </a:rPr>
              <a:t>ormation Arbitrage, elle aura certainement besoin de renseignements de votre part.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Aft>
                <a:spcPts val="800"/>
              </a:spcAft>
              <a:buNone/>
            </a:pPr>
            <a:r>
              <a:rPr lang="fr-FR" sz="1600" dirty="0">
                <a:latin typeface="Arial Black" panose="020B0A04020102020204" pitchFamily="34" charset="0"/>
                <a:ea typeface="Calibri" panose="020F0502020204030204" pitchFamily="34" charset="0"/>
                <a:cs typeface="Times New Roman" panose="02020603050405020304" pitchFamily="18" charset="0"/>
              </a:rPr>
              <a:t>Le « coup de gueule du Président » : </a:t>
            </a:r>
            <a:r>
              <a:rPr lang="fr-FR" sz="1600" dirty="0">
                <a:effectLst/>
                <a:latin typeface="Arial Black" panose="020B0A04020102020204" pitchFamily="34" charset="0"/>
                <a:ea typeface="Calibri" panose="020F0502020204030204" pitchFamily="34" charset="0"/>
                <a:cs typeface="Times New Roman" panose="02020603050405020304" pitchFamily="18" charset="0"/>
              </a:rPr>
              <a:t>Pouvez vous svp faire le nécessaire pour donner les tenues arbitrage ? </a:t>
            </a:r>
            <a:r>
              <a:rPr lang="fr-FR" sz="1600" dirty="0">
                <a:latin typeface="Arial Black" panose="020B0A04020102020204" pitchFamily="34" charset="0"/>
                <a:ea typeface="Calibri" panose="020F0502020204030204" pitchFamily="34" charset="0"/>
                <a:cs typeface="Times New Roman" panose="02020603050405020304" pitchFamily="18" charset="0"/>
              </a:rPr>
              <a:t>N</a:t>
            </a:r>
            <a:r>
              <a:rPr lang="fr-FR" sz="1600" dirty="0">
                <a:effectLst/>
                <a:latin typeface="Arial Black" panose="020B0A04020102020204" pitchFamily="34" charset="0"/>
                <a:ea typeface="Calibri" panose="020F0502020204030204" pitchFamily="34" charset="0"/>
                <a:cs typeface="Times New Roman" panose="02020603050405020304" pitchFamily="18" charset="0"/>
              </a:rPr>
              <a:t>ous avons fait une dépense de 4000 € pour voir les tenues prendre les mites au Comité et la distribution des raquettes du développement plus de 100. Quel délai il vous faut pour ne plus rien voir au comité ou très peu.</a:t>
            </a:r>
          </a:p>
          <a:p>
            <a:pPr marL="0" lvl="0" indent="0">
              <a:lnSpc>
                <a:spcPct val="107000"/>
              </a:lnSpc>
              <a:spcAft>
                <a:spcPts val="800"/>
              </a:spcAft>
              <a:buNone/>
            </a:pPr>
            <a:r>
              <a:rPr lang="fr-FR" sz="1600" dirty="0">
                <a:latin typeface="Arial Black" panose="020B0A04020102020204" pitchFamily="34" charset="0"/>
                <a:ea typeface="Calibri" panose="020F0502020204030204" pitchFamily="34" charset="0"/>
                <a:cs typeface="Times New Roman" panose="02020603050405020304" pitchFamily="18" charset="0"/>
              </a:rPr>
              <a:t>PS : il y en a plus de commandé que de besoin.</a:t>
            </a:r>
            <a:r>
              <a:rPr lang="fr-FR" sz="1600" dirty="0">
                <a:effectLst/>
                <a:latin typeface="Arial Black" panose="020B0A040201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928573187"/>
      </p:ext>
    </p:extLst>
  </p:cSld>
  <p:clrMapOvr>
    <a:masterClrMapping/>
  </p:clrMapOvr>
  <p:transition advClick="0" advTm="3000">
    <p:circl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648072"/>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lang="fr-FR" sz="2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2) </a:t>
            </a: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Point de situation financier</a:t>
            </a:r>
            <a:r>
              <a:rPr lang="fr-FR" sz="2800" b="1" dirty="0">
                <a:solidFill>
                  <a:prstClr val="black"/>
                </a:solidFill>
                <a:latin typeface="Calibri" panose="020F0502020204030204" pitchFamily="34" charset="0"/>
                <a:ea typeface="Calibri" panose="020F0502020204030204" pitchFamily="34" charset="0"/>
                <a:cs typeface="Times New Roman" panose="02020603050405020304" pitchFamily="18" charset="0"/>
              </a:rPr>
              <a:t>e du CDTT 45</a:t>
            </a:r>
            <a:endPar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836712"/>
            <a:ext cx="8229600" cy="5685581"/>
          </a:xfrm>
        </p:spPr>
        <p:txBody>
          <a:bodyPr/>
          <a:lstStyle/>
          <a:p>
            <a:pPr marL="0" indent="0" algn="l">
              <a:buNone/>
            </a:pPr>
            <a:endParaRPr lang="fr-FR" sz="1100" b="0" i="0" dirty="0">
              <a:solidFill>
                <a:srgbClr val="454545"/>
              </a:solidFill>
              <a:effectLst/>
              <a:latin typeface="Arial" panose="020B0604020202020204" pitchFamily="34" charset="0"/>
            </a:endParaRPr>
          </a:p>
          <a:p>
            <a:pPr algn="l"/>
            <a:r>
              <a:rPr lang="fr-FR" dirty="0">
                <a:latin typeface="+mj-lt"/>
              </a:rPr>
              <a:t>Situation au 9 février 2023 :</a:t>
            </a:r>
          </a:p>
          <a:p>
            <a:pPr marL="0" indent="0" algn="l">
              <a:buNone/>
            </a:pPr>
            <a:r>
              <a:rPr lang="fr-FR" b="0" i="0" dirty="0">
                <a:solidFill>
                  <a:srgbClr val="454545"/>
                </a:solidFill>
                <a:effectLst/>
                <a:latin typeface="+mj-lt"/>
              </a:rPr>
              <a:t>- Compte courant CACL : 51 203 euros </a:t>
            </a:r>
          </a:p>
          <a:p>
            <a:pPr marL="0" indent="0" algn="l">
              <a:buNone/>
            </a:pPr>
            <a:r>
              <a:rPr lang="fr-FR" b="0" i="0" dirty="0">
                <a:solidFill>
                  <a:srgbClr val="454545"/>
                </a:solidFill>
                <a:effectLst/>
                <a:latin typeface="+mj-lt"/>
              </a:rPr>
              <a:t>- Livret A : 78 288 euros</a:t>
            </a:r>
          </a:p>
          <a:p>
            <a:pPr algn="l">
              <a:buFontTx/>
              <a:buChar char="-"/>
            </a:pPr>
            <a:r>
              <a:rPr lang="fr-FR" b="0" i="0" dirty="0">
                <a:solidFill>
                  <a:srgbClr val="454545"/>
                </a:solidFill>
                <a:effectLst/>
                <a:latin typeface="+mj-lt"/>
              </a:rPr>
              <a:t>Titres ordinaires : 2 121 euros.</a:t>
            </a:r>
          </a:p>
          <a:p>
            <a:pPr algn="l">
              <a:buFontTx/>
              <a:buChar char="-"/>
            </a:pPr>
            <a:endParaRPr lang="fr-FR" dirty="0">
              <a:solidFill>
                <a:srgbClr val="454545"/>
              </a:solidFill>
              <a:latin typeface="+mj-lt"/>
            </a:endParaRPr>
          </a:p>
          <a:p>
            <a:pPr algn="l">
              <a:buFontTx/>
              <a:buChar char="-"/>
            </a:pPr>
            <a:r>
              <a:rPr lang="fr-FR" b="0" i="0" dirty="0">
                <a:solidFill>
                  <a:srgbClr val="454545"/>
                </a:solidFill>
                <a:effectLst/>
                <a:latin typeface="+mj-lt"/>
              </a:rPr>
              <a:t>Fichier ci-joint du « tableau de bord » </a:t>
            </a:r>
            <a:r>
              <a:rPr lang="fr-FR" b="0" i="0">
                <a:solidFill>
                  <a:srgbClr val="454545"/>
                </a:solidFill>
                <a:effectLst/>
                <a:latin typeface="+mj-lt"/>
              </a:rPr>
              <a:t>(Adrien).</a:t>
            </a:r>
            <a:endParaRPr lang="fr-FR" b="0" i="0" dirty="0">
              <a:solidFill>
                <a:srgbClr val="454545"/>
              </a:solidFill>
              <a:effectLst/>
              <a:latin typeface="+mj-lt"/>
            </a:endParaRPr>
          </a:p>
          <a:p>
            <a:pPr marL="0" indent="0">
              <a:buNone/>
            </a:pPr>
            <a:br>
              <a:rPr lang="fr-FR" dirty="0"/>
            </a:br>
            <a:endParaRPr lang="fr-FR" dirty="0"/>
          </a:p>
        </p:txBody>
      </p:sp>
    </p:spTree>
    <p:extLst>
      <p:ext uri="{BB962C8B-B14F-4D97-AF65-F5344CB8AC3E}">
        <p14:creationId xmlns:p14="http://schemas.microsoft.com/office/powerpoint/2010/main" val="1932313497"/>
      </p:ext>
    </p:extLst>
  </p:cSld>
  <p:clrMapOvr>
    <a:masterClrMapping/>
  </p:clrMapOvr>
  <p:transition advClick="0" advTm="3000">
    <p:circl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229600" cy="432048"/>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3) Validation des demandes de matériel</a:t>
            </a:r>
          </a:p>
        </p:txBody>
      </p:sp>
      <p:pic>
        <p:nvPicPr>
          <p:cNvPr id="5" name="Espace réservé du contenu 4">
            <a:extLst>
              <a:ext uri="{FF2B5EF4-FFF2-40B4-BE49-F238E27FC236}">
                <a16:creationId xmlns:a16="http://schemas.microsoft.com/office/drawing/2014/main" id="{9786BAC0-8E73-9C4F-5286-545121819E30}"/>
              </a:ext>
            </a:extLst>
          </p:cNvPr>
          <p:cNvPicPr>
            <a:picLocks noGrp="1" noChangeAspect="1"/>
          </p:cNvPicPr>
          <p:nvPr>
            <p:ph idx="1"/>
          </p:nvPr>
        </p:nvPicPr>
        <p:blipFill>
          <a:blip r:embed="rId2"/>
          <a:stretch>
            <a:fillRect/>
          </a:stretch>
        </p:blipFill>
        <p:spPr>
          <a:xfrm>
            <a:off x="179512" y="980728"/>
            <a:ext cx="8784976" cy="2592288"/>
          </a:xfrm>
        </p:spPr>
      </p:pic>
      <p:sp>
        <p:nvSpPr>
          <p:cNvPr id="7" name="ZoneTexte 6">
            <a:extLst>
              <a:ext uri="{FF2B5EF4-FFF2-40B4-BE49-F238E27FC236}">
                <a16:creationId xmlns:a16="http://schemas.microsoft.com/office/drawing/2014/main" id="{BD738E27-00ED-CCCB-A7BA-DF02D6D70615}"/>
              </a:ext>
            </a:extLst>
          </p:cNvPr>
          <p:cNvSpPr txBox="1"/>
          <p:nvPr/>
        </p:nvSpPr>
        <p:spPr>
          <a:xfrm>
            <a:off x="1835696" y="3825044"/>
            <a:ext cx="4580388" cy="369332"/>
          </a:xfrm>
          <a:prstGeom prst="rect">
            <a:avLst/>
          </a:prstGeom>
          <a:noFill/>
        </p:spPr>
        <p:txBody>
          <a:bodyPr wrap="square">
            <a:spAutoFit/>
          </a:bodyPr>
          <a:lstStyle/>
          <a:p>
            <a:r>
              <a:rPr lang="fr-FR" b="1" dirty="0">
                <a:solidFill>
                  <a:srgbClr val="00B050"/>
                </a:solidFill>
              </a:rPr>
              <a:t>Montant total de l’aide : 7 300 €</a:t>
            </a:r>
          </a:p>
        </p:txBody>
      </p:sp>
      <p:sp>
        <p:nvSpPr>
          <p:cNvPr id="3" name="ZoneTexte 2">
            <a:extLst>
              <a:ext uri="{FF2B5EF4-FFF2-40B4-BE49-F238E27FC236}">
                <a16:creationId xmlns:a16="http://schemas.microsoft.com/office/drawing/2014/main" id="{6BF64DE4-0EBD-A85D-12E9-E47C49585452}"/>
              </a:ext>
            </a:extLst>
          </p:cNvPr>
          <p:cNvSpPr txBox="1"/>
          <p:nvPr/>
        </p:nvSpPr>
        <p:spPr>
          <a:xfrm>
            <a:off x="1043608" y="4272677"/>
            <a:ext cx="7319156" cy="2246769"/>
          </a:xfrm>
          <a:prstGeom prst="rect">
            <a:avLst/>
          </a:prstGeom>
          <a:noFill/>
        </p:spPr>
        <p:txBody>
          <a:bodyPr wrap="square" rtlCol="0">
            <a:spAutoFit/>
          </a:bodyPr>
          <a:lstStyle/>
          <a:p>
            <a:r>
              <a:rPr lang="fr-FR" sz="1400" dirty="0"/>
              <a:t>Proposition de transférer des tables dans les clubs n’organisant plus (PSJ 45, La Chapelle) de compétitions vers des nouveaux clubs organisateurs :</a:t>
            </a:r>
          </a:p>
          <a:p>
            <a:endParaRPr lang="fr-FR" sz="1400" dirty="0"/>
          </a:p>
          <a:p>
            <a:r>
              <a:rPr lang="fr-FR" sz="1400" dirty="0"/>
              <a:t>Patay  : 1 table</a:t>
            </a:r>
          </a:p>
          <a:p>
            <a:r>
              <a:rPr lang="fr-FR" sz="1400" dirty="0"/>
              <a:t>St Jean le Blanc : 2 en plus par rapport au quota donné</a:t>
            </a:r>
          </a:p>
          <a:p>
            <a:r>
              <a:rPr lang="fr-FR" sz="1400" dirty="0"/>
              <a:t>Donnery : 2 tables</a:t>
            </a:r>
          </a:p>
          <a:p>
            <a:r>
              <a:rPr lang="fr-FR" sz="1400" dirty="0"/>
              <a:t>La Ferté Saint Aubin : 2</a:t>
            </a:r>
          </a:p>
          <a:p>
            <a:r>
              <a:rPr lang="fr-FR" sz="1400" dirty="0"/>
              <a:t>Accord à la majorité absolue des membres présents</a:t>
            </a:r>
          </a:p>
          <a:p>
            <a:r>
              <a:rPr lang="fr-FR" sz="1400" dirty="0"/>
              <a:t>Il faudra informer les clubs de la reprise des tables en cas d’interruption d’organisation de compétitions (convention club / cdtt45).</a:t>
            </a:r>
          </a:p>
        </p:txBody>
      </p:sp>
    </p:spTree>
    <p:extLst>
      <p:ext uri="{BB962C8B-B14F-4D97-AF65-F5344CB8AC3E}">
        <p14:creationId xmlns:p14="http://schemas.microsoft.com/office/powerpoint/2010/main" val="3360807242"/>
      </p:ext>
    </p:extLst>
  </p:cSld>
  <p:clrMapOvr>
    <a:masterClrMapping/>
  </p:clrMapOvr>
  <p:transition advClick="0" advTm="3000">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188640"/>
            <a:ext cx="8496944" cy="864096"/>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4) Poste CDI CDTT 45</a:t>
            </a:r>
            <a:br>
              <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kumimoji="0" lang="fr-FR" sz="2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692696"/>
            <a:ext cx="8229600" cy="6048672"/>
          </a:xfrm>
        </p:spPr>
        <p:txBody>
          <a:bodyPr/>
          <a:lstStyle/>
          <a:p>
            <a:pPr marL="0" indent="0">
              <a:lnSpc>
                <a:spcPct val="107000"/>
              </a:lnSpc>
              <a:spcAft>
                <a:spcPts val="800"/>
              </a:spcAft>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POSTE DE FLORIAN : BILAN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Activités de secrétariat très différentes en fonction des périodes.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Difficultés de quantifier le nombre d’heures par semaine sur le plan du secrétariat.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MISSIONS : Administrative et Sportive : </a:t>
            </a:r>
          </a:p>
          <a:p>
            <a:pPr marL="1841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buFont typeface="+mj-lt"/>
              <a:buAutoNum type="alpha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Partie Administrative et Sportive : Septembre et Janvier : Importance de la sportive pour assurer le suivi des compétitions notamment Championnat par équipe après chaque journée il y a des impératifs. </a:t>
            </a:r>
          </a:p>
          <a:p>
            <a:pPr marL="742950" lvl="1" indent="-285750">
              <a:lnSpc>
                <a:spcPct val="107000"/>
              </a:lnSpc>
              <a:buFont typeface="+mj-lt"/>
              <a:buAutoNum type="alpha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Rajout des dossiers de Subventions </a:t>
            </a:r>
          </a:p>
          <a:p>
            <a:pPr marL="742950" lvl="1" indent="-285750">
              <a:lnSpc>
                <a:spcPct val="107000"/>
              </a:lnSpc>
              <a:buFont typeface="+mj-lt"/>
              <a:buAutoNum type="alpha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Gestion des comptes clubs</a:t>
            </a:r>
          </a:p>
          <a:p>
            <a:pPr marL="742950" lvl="1" indent="-285750">
              <a:lnSpc>
                <a:spcPct val="107000"/>
              </a:lnSpc>
              <a:buFont typeface="+mj-lt"/>
              <a:buAutoNum type="alpha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Les Taches administratives</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Soutien Admin à la Commission Sportives (Gestions des Compétitions)</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Accompagnement des Clubs (Gestion des Comptes club)</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Dossiers des Subventions </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Permanence et appuis aux différentes commissions </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Alimenter : Site Internet Réseaux Sociaux </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Récompenses</a:t>
            </a:r>
          </a:p>
          <a:p>
            <a:pPr marL="1098550" indent="0">
              <a:lnSpc>
                <a:spcPct val="107000"/>
              </a:lnSpc>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nSpc>
                <a:spcPct val="107000"/>
              </a:lnSpc>
              <a:buFont typeface="+mj-lt"/>
              <a:buAutoNum type="alpha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Le Développement</a:t>
            </a:r>
          </a:p>
          <a:p>
            <a:pPr marL="1143000" lvl="2" indent="-228600">
              <a:lnSpc>
                <a:spcPct val="107000"/>
              </a:lnSpc>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Recherche d’Animation (Clubs, Maison de Retraites, Mairie pour Ping Extérieur, Hôpitaux)</a:t>
            </a:r>
          </a:p>
          <a:p>
            <a:pPr marL="1143000" lvl="2" indent="-228600">
              <a:lnSpc>
                <a:spcPct val="107000"/>
              </a:lnSpc>
              <a:spcAft>
                <a:spcPts val="800"/>
              </a:spcAft>
              <a:buFont typeface="+mj-lt"/>
              <a:buAutoNum type="romanLcPeriod"/>
            </a:pPr>
            <a:r>
              <a:rPr lang="fr-FR" sz="1100" b="1" dirty="0">
                <a:effectLst/>
                <a:latin typeface="Calibri" panose="020F0502020204030204" pitchFamily="34" charset="0"/>
                <a:ea typeface="Calibri" panose="020F0502020204030204" pitchFamily="34" charset="0"/>
                <a:cs typeface="Times New Roman" panose="02020603050405020304" pitchFamily="18" charset="0"/>
              </a:rPr>
              <a:t>Inciter et accompagner les clubs sur diverses actions. Recenser les besoins, les envies des clubs : Vers quels secteurs s’orienter ? Vers quels clubs s’orienter ? Former et, ou inciter les clubs ?  </a:t>
            </a:r>
          </a:p>
          <a:p>
            <a:pPr>
              <a:lnSpc>
                <a:spcPct val="107000"/>
              </a:lnSpc>
              <a:spcAft>
                <a:spcPts val="800"/>
              </a:spcAft>
            </a:pPr>
            <a:r>
              <a:rPr lang="fr-FR" sz="1100" b="1" dirty="0">
                <a:effectLst/>
                <a:latin typeface="Calibri" panose="020F0502020204030204" pitchFamily="34" charset="0"/>
                <a:ea typeface="Calibri" panose="020F0502020204030204" pitchFamily="34" charset="0"/>
                <a:cs typeface="Times New Roman" panose="02020603050405020304" pitchFamily="18" charset="0"/>
              </a:rPr>
              <a:t>Bilan de cette étude de poste : Nous partirions sur 50% secrétariat et 50% sur du développement avec des périodes à définir ou le secrétariat passerai plutôt sur du 75 voire 80% et en période plus calme, le développement passerait lui plutôt sur du 75/80%. </a:t>
            </a:r>
          </a:p>
          <a:p>
            <a:pPr>
              <a:lnSpc>
                <a:spcPct val="107000"/>
              </a:lnSpc>
              <a:spcAft>
                <a:spcPts val="800"/>
              </a:spcAft>
            </a:pPr>
            <a:r>
              <a:rPr lang="fr-FR" sz="11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Point d’alerte : poste avec de multi tâches (1 personne administrative et une personne sur le développement).</a:t>
            </a:r>
          </a:p>
          <a:p>
            <a:pPr>
              <a:lnSpc>
                <a:spcPct val="107000"/>
              </a:lnSpc>
              <a:spcAft>
                <a:spcPts val="800"/>
              </a:spcAft>
            </a:pPr>
            <a:r>
              <a:rPr lang="fr-FR" sz="1100" b="1" dirty="0">
                <a:latin typeface="Calibri" panose="020F0502020204030204" pitchFamily="34" charset="0"/>
                <a:ea typeface="Calibri" panose="020F0502020204030204" pitchFamily="34" charset="0"/>
                <a:cs typeface="Times New Roman" panose="02020603050405020304" pitchFamily="18" charset="0"/>
              </a:rPr>
              <a:t>Réunion à programmer pour affiner le travail des missions du poste –Offre d’emploi à diffuser fin mars 2023</a:t>
            </a:r>
            <a:endParaRPr lang="fr-FR" sz="1100" b="1" dirty="0">
              <a:effectLst/>
              <a:latin typeface="Calibri" panose="020F0502020204030204" pitchFamily="34" charset="0"/>
              <a:ea typeface="Calibri" panose="020F0502020204030204" pitchFamily="34" charset="0"/>
              <a:cs typeface="Times New Roman" panose="02020603050405020304" pitchFamily="18" charset="0"/>
            </a:endParaRPr>
          </a:p>
          <a:p>
            <a:pPr marL="1098550" indent="0">
              <a:lnSpc>
                <a:spcPct val="107000"/>
              </a:lnSpc>
              <a:spcAft>
                <a:spcPts val="800"/>
              </a:spcAft>
              <a:buNone/>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6469753"/>
      </p:ext>
    </p:extLst>
  </p:cSld>
  <p:clrMapOvr>
    <a:masterClrMapping/>
  </p:clrMapOvr>
  <p:transition advClick="0" advTm="3000">
    <p:circl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799E17-B688-B8A8-E1BF-E7F9725AD487}"/>
              </a:ext>
            </a:extLst>
          </p:cNvPr>
          <p:cNvSpPr>
            <a:spLocks noGrp="1"/>
          </p:cNvSpPr>
          <p:nvPr>
            <p:ph type="title"/>
          </p:nvPr>
        </p:nvSpPr>
        <p:spPr>
          <a:xfrm>
            <a:off x="323528" y="404664"/>
            <a:ext cx="8496944" cy="936104"/>
          </a:xfrm>
        </p:spPr>
        <p:txBody>
          <a:bodyPr/>
          <a:lstStyle/>
          <a:p>
            <a:pPr marR="0" lvl="0" algn="ctr" defTabSz="914400" rtl="0" eaLnBrk="1" fontAlgn="base" latinLnBrk="0" hangingPunct="1">
              <a:lnSpc>
                <a:spcPct val="107000"/>
              </a:lnSpc>
              <a:spcBef>
                <a:spcPct val="20000"/>
              </a:spcBef>
              <a:spcAft>
                <a:spcPct val="0"/>
              </a:spcAft>
              <a:buClr>
                <a:srgbClr val="0BD0D9"/>
              </a:buClr>
              <a:buSzPct val="95000"/>
              <a:tabLst/>
              <a:defRPr/>
            </a:pP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br>
              <a:rPr lang="fr-FR" sz="2400" b="1" i="0" dirty="0">
                <a:solidFill>
                  <a:srgbClr val="454545"/>
                </a:solidFill>
                <a:effectLst/>
                <a:latin typeface="Arial" panose="020B0604020202020204" pitchFamily="34" charset="0"/>
              </a:rPr>
            </a:br>
            <a:r>
              <a:rPr lang="fr-FR" sz="2400" b="1" i="0" dirty="0">
                <a:solidFill>
                  <a:srgbClr val="454545"/>
                </a:solidFill>
                <a:effectLst/>
                <a:latin typeface="Arial" panose="020B0604020202020204" pitchFamily="34" charset="0"/>
              </a:rPr>
              <a:t>5) Validation tableau d'aides financières aux joueurs (CDJT)</a:t>
            </a:r>
            <a:br>
              <a:rPr kumimoji="0" lang="fr-FR"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endParaRPr kumimoji="0" lang="fr-FR"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F294115-2556-BE9B-133A-4E6431E2A36A}"/>
              </a:ext>
            </a:extLst>
          </p:cNvPr>
          <p:cNvSpPr>
            <a:spLocks noGrp="1"/>
          </p:cNvSpPr>
          <p:nvPr>
            <p:ph idx="1"/>
          </p:nvPr>
        </p:nvSpPr>
        <p:spPr>
          <a:xfrm>
            <a:off x="457200" y="1340768"/>
            <a:ext cx="8229600" cy="5976664"/>
          </a:xfrm>
        </p:spPr>
        <p:txBody>
          <a:bodyPr/>
          <a:lstStyle/>
          <a:p>
            <a:pPr marL="405765" indent="0">
              <a:buNone/>
            </a:pPr>
            <a:r>
              <a:rPr lang="fr-FR" sz="1100" b="1" dirty="0">
                <a:effectLst/>
                <a:latin typeface="Calibri" panose="020F0502020204030204" pitchFamily="34" charset="0"/>
                <a:ea typeface="Calibri" panose="020F0502020204030204" pitchFamily="34" charset="0"/>
                <a:cs typeface="Times New Roman" panose="02020603050405020304" pitchFamily="18" charset="0"/>
              </a:rPr>
              <a:t> </a:t>
            </a:r>
            <a:r>
              <a:rPr lang="fr-FR" sz="1600" b="1" dirty="0">
                <a:solidFill>
                  <a:srgbClr val="454545"/>
                </a:solidFill>
                <a:effectLst/>
                <a:latin typeface="Arial" panose="020B0604020202020204" pitchFamily="34" charset="0"/>
                <a:ea typeface="Times New Roman" panose="02020603050405020304" pitchFamily="18" charset="0"/>
              </a:rPr>
              <a:t>Co-financement du club et ligue du centre en sus du CDTT45</a:t>
            </a:r>
            <a:endParaRPr lang="fr-FR" sz="1600" b="1" dirty="0">
              <a:effectLst/>
              <a:latin typeface="Times New Roman" panose="02020603050405020304" pitchFamily="18" charset="0"/>
              <a:ea typeface="Times New Roman" panose="02020603050405020304" pitchFamily="18" charset="0"/>
            </a:endParaRPr>
          </a:p>
          <a:p>
            <a:pPr marL="405765" indent="0">
              <a:buNone/>
            </a:pPr>
            <a:endParaRPr lang="fr-FR" sz="1600" dirty="0">
              <a:effectLst/>
              <a:latin typeface="Times New Roman" panose="02020603050405020304" pitchFamily="18" charset="0"/>
              <a:ea typeface="Times New Roman" panose="02020603050405020304" pitchFamily="18" charset="0"/>
            </a:endParaRPr>
          </a:p>
          <a:p>
            <a:pPr lvl="0">
              <a:buFont typeface="Wingdings" panose="05000000000000000000" pitchFamily="2" charset="2"/>
              <a:buChar char="q"/>
            </a:pPr>
            <a:r>
              <a:rPr lang="fr-FR" sz="1600" dirty="0">
                <a:solidFill>
                  <a:srgbClr val="454545"/>
                </a:solidFill>
                <a:effectLst/>
                <a:latin typeface="Arial" panose="020B0604020202020204" pitchFamily="34" charset="0"/>
                <a:ea typeface="Times New Roman" panose="02020603050405020304" pitchFamily="18" charset="0"/>
              </a:rPr>
              <a:t>Participation à un stage national de la FFTT / Participation à une compétition européenne ou internationale =&gt; 15 % des frais dans la limite de 5 actions et un maximum de 1000 € annuel par joueur* (sur justificatif) et à condition d’une participation sur deux actions départementales du joueur* (attention aux contraintes de la qualification France ou autre).</a:t>
            </a:r>
            <a:endParaRPr lang="fr-FR" sz="1600" dirty="0">
              <a:effectLst/>
              <a:latin typeface="Times New Roman" panose="02020603050405020304" pitchFamily="18" charset="0"/>
              <a:ea typeface="Times New Roman" panose="02020603050405020304" pitchFamily="18" charset="0"/>
            </a:endParaRPr>
          </a:p>
          <a:p>
            <a:pPr marL="0" indent="0">
              <a:buNone/>
            </a:pPr>
            <a:endParaRPr lang="fr-FR" sz="1600" dirty="0">
              <a:effectLst/>
              <a:latin typeface="Times New Roman" panose="02020603050405020304" pitchFamily="18" charset="0"/>
              <a:ea typeface="Times New Roman" panose="02020603050405020304" pitchFamily="18" charset="0"/>
            </a:endParaRPr>
          </a:p>
          <a:p>
            <a:pPr lvl="0">
              <a:buFont typeface="Wingdings" panose="05000000000000000000" pitchFamily="2" charset="2"/>
              <a:buChar char="q"/>
            </a:pPr>
            <a:r>
              <a:rPr lang="fr-FR" sz="1600" dirty="0">
                <a:solidFill>
                  <a:srgbClr val="454545"/>
                </a:solidFill>
                <a:effectLst/>
                <a:latin typeface="Arial" panose="020B0604020202020204" pitchFamily="34" charset="0"/>
                <a:ea typeface="Times New Roman" panose="02020603050405020304" pitchFamily="18" charset="0"/>
              </a:rPr>
              <a:t>Participation au pôle France : 300 € / an par joueur* licencié dans le Loiret.</a:t>
            </a:r>
            <a:endParaRPr lang="fr-FR" sz="1600" dirty="0">
              <a:effectLst/>
              <a:latin typeface="Times New Roman" panose="02020603050405020304" pitchFamily="18" charset="0"/>
              <a:ea typeface="Times New Roman" panose="02020603050405020304" pitchFamily="18" charset="0"/>
            </a:endParaRPr>
          </a:p>
          <a:p>
            <a:pPr marL="184150" indent="0">
              <a:lnSpc>
                <a:spcPct val="115000"/>
              </a:lnSpc>
              <a:spcAft>
                <a:spcPts val="1000"/>
              </a:spcAft>
              <a:buNone/>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lvl="0">
              <a:buFont typeface="Wingdings" panose="05000000000000000000" pitchFamily="2" charset="2"/>
              <a:buChar char="q"/>
            </a:pPr>
            <a:r>
              <a:rPr lang="fr-FR" sz="1600" dirty="0">
                <a:solidFill>
                  <a:srgbClr val="454545"/>
                </a:solidFill>
                <a:effectLst/>
                <a:latin typeface="Arial" panose="020B0604020202020204" pitchFamily="34" charset="0"/>
                <a:ea typeface="Times New Roman" panose="02020603050405020304" pitchFamily="18" charset="0"/>
              </a:rPr>
              <a:t>Participation au pôle Espoir : 150 € / an par joueur*</a:t>
            </a:r>
            <a:r>
              <a:rPr lang="fr-FR" sz="1600" dirty="0">
                <a:solidFill>
                  <a:srgbClr val="454545"/>
                </a:solidFill>
                <a:effectLst/>
                <a:latin typeface="Times New Roman" panose="02020603050405020304" pitchFamily="18" charset="0"/>
                <a:ea typeface="Times New Roman" panose="02020603050405020304" pitchFamily="18" charset="0"/>
              </a:rPr>
              <a:t> </a:t>
            </a:r>
            <a:r>
              <a:rPr lang="fr-FR" sz="1600" dirty="0">
                <a:solidFill>
                  <a:srgbClr val="454545"/>
                </a:solidFill>
                <a:effectLst/>
                <a:latin typeface="Arial" panose="020B0604020202020204" pitchFamily="34" charset="0"/>
                <a:ea typeface="Times New Roman" panose="02020603050405020304" pitchFamily="18" charset="0"/>
              </a:rPr>
              <a:t>licencié dans le Loiret.</a:t>
            </a:r>
            <a:endParaRPr lang="fr-FR" sz="1600" dirty="0">
              <a:latin typeface="Times New Roman" panose="02020603050405020304" pitchFamily="18" charset="0"/>
              <a:ea typeface="Times New Roman" panose="02020603050405020304" pitchFamily="18" charset="0"/>
            </a:endParaRPr>
          </a:p>
          <a:p>
            <a:pPr marL="0" lvl="0" indent="0">
              <a:buNone/>
            </a:pPr>
            <a:r>
              <a:rPr lang="fr-FR" sz="1600" dirty="0">
                <a:solidFill>
                  <a:srgbClr val="454545"/>
                </a:solidFill>
                <a:effectLst/>
                <a:latin typeface="Arial" panose="020B060402020202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p>
            <a:pPr marL="678815"/>
            <a:r>
              <a:rPr lang="fr-FR" sz="1600" dirty="0">
                <a:solidFill>
                  <a:srgbClr val="454545"/>
                </a:solidFill>
                <a:effectLst/>
                <a:latin typeface="Arial" panose="020B0604020202020204" pitchFamily="34" charset="0"/>
                <a:ea typeface="Times New Roman" panose="02020603050405020304" pitchFamily="18" charset="0"/>
              </a:rPr>
              <a:t>Ces tarifs seront révisés annuellement en septembre. </a:t>
            </a:r>
            <a:endParaRPr lang="fr-FR" sz="1600" dirty="0">
              <a:effectLst/>
              <a:latin typeface="Times New Roman" panose="02020603050405020304" pitchFamily="18" charset="0"/>
              <a:ea typeface="Times New Roman" panose="02020603050405020304" pitchFamily="18" charset="0"/>
            </a:endParaRPr>
          </a:p>
          <a:p>
            <a:pPr marL="405765" indent="0">
              <a:buNone/>
            </a:pPr>
            <a:endParaRPr lang="fr-FR" sz="1600" dirty="0">
              <a:effectLst/>
              <a:latin typeface="Times New Roman" panose="02020603050405020304" pitchFamily="18" charset="0"/>
              <a:ea typeface="Times New Roman" panose="02020603050405020304" pitchFamily="18" charset="0"/>
            </a:endParaRPr>
          </a:p>
          <a:p>
            <a:pPr marL="678815"/>
            <a:r>
              <a:rPr lang="fr-FR" sz="1600" dirty="0">
                <a:solidFill>
                  <a:srgbClr val="454545"/>
                </a:solidFill>
                <a:effectLst/>
                <a:latin typeface="Arial" panose="020B0604020202020204" pitchFamily="34" charset="0"/>
                <a:ea typeface="Times New Roman" panose="02020603050405020304" pitchFamily="18" charset="0"/>
              </a:rPr>
              <a:t>Un fond social sportif pourra être mobilisé sur des situations </a:t>
            </a:r>
            <a:r>
              <a:rPr lang="fr-FR" sz="1600" b="1" dirty="0">
                <a:solidFill>
                  <a:srgbClr val="454545"/>
                </a:solidFill>
                <a:effectLst/>
                <a:latin typeface="Arial" panose="020B0604020202020204" pitchFamily="34" charset="0"/>
                <a:ea typeface="Times New Roman" panose="02020603050405020304" pitchFamily="18" charset="0"/>
              </a:rPr>
              <a:t>exceptionnelles et ponctuelles </a:t>
            </a:r>
            <a:r>
              <a:rPr lang="fr-FR" sz="1600" dirty="0">
                <a:solidFill>
                  <a:srgbClr val="454545"/>
                </a:solidFill>
                <a:effectLst/>
                <a:latin typeface="Arial" panose="020B0604020202020204" pitchFamily="34" charset="0"/>
                <a:ea typeface="Times New Roman" panose="02020603050405020304" pitchFamily="18" charset="0"/>
              </a:rPr>
              <a:t>(décision au niveau du Bureau Directeur).</a:t>
            </a:r>
            <a:endParaRPr lang="fr-FR" sz="1600" dirty="0">
              <a:effectLst/>
              <a:latin typeface="Times New Roman" panose="02020603050405020304" pitchFamily="18" charset="0"/>
              <a:ea typeface="Times New Roman" panose="02020603050405020304" pitchFamily="18" charset="0"/>
            </a:endParaRPr>
          </a:p>
          <a:p>
            <a:pPr marL="1098550" indent="0">
              <a:lnSpc>
                <a:spcPct val="107000"/>
              </a:lnSpc>
              <a:spcAft>
                <a:spcPts val="800"/>
              </a:spcAft>
              <a:buNone/>
            </a:pPr>
            <a:r>
              <a:rPr lang="fr-FR" sz="1600" dirty="0">
                <a:latin typeface="Calibri" panose="020F0502020204030204" pitchFamily="34" charset="0"/>
                <a:ea typeface="Calibri" panose="020F0502020204030204" pitchFamily="34" charset="0"/>
                <a:cs typeface="Times New Roman" panose="02020603050405020304" pitchFamily="18" charset="0"/>
              </a:rPr>
              <a:t>*catégorie poussins à juniors inclus</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8531783"/>
      </p:ext>
    </p:extLst>
  </p:cSld>
  <p:clrMapOvr>
    <a:masterClrMapping/>
  </p:clrMapOvr>
  <p:transition advClick="0" advTm="3000">
    <p:circl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5201</TotalTime>
  <Words>2289</Words>
  <Application>Microsoft Office PowerPoint</Application>
  <PresentationFormat>Affichage à l'écran (4:3)</PresentationFormat>
  <Paragraphs>246</Paragraphs>
  <Slides>16</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16</vt:i4>
      </vt:variant>
    </vt:vector>
  </HeadingPairs>
  <TitlesOfParts>
    <vt:vector size="25" baseType="lpstr">
      <vt:lpstr>Arial</vt:lpstr>
      <vt:lpstr>Arial Black</vt:lpstr>
      <vt:lpstr>Calibri</vt:lpstr>
      <vt:lpstr>Comic Sans MS</vt:lpstr>
      <vt:lpstr>Constantia</vt:lpstr>
      <vt:lpstr>Times New Roman</vt:lpstr>
      <vt:lpstr>Wingdings</vt:lpstr>
      <vt:lpstr>Wingdings 2</vt:lpstr>
      <vt:lpstr>Débit</vt:lpstr>
      <vt:lpstr>COMITE DIRECTEUR </vt:lpstr>
      <vt:lpstr>L’APPEL</vt:lpstr>
      <vt:lpstr>ORDRE DU JOUR</vt:lpstr>
      <vt:lpstr>1) Informations générales</vt:lpstr>
      <vt:lpstr>Informations générales - suite</vt:lpstr>
      <vt:lpstr>2) Point de situation financiere du CDTT 45</vt:lpstr>
      <vt:lpstr>3) Validation des demandes de matériel</vt:lpstr>
      <vt:lpstr>4) Poste CDI CDTT 45 </vt:lpstr>
      <vt:lpstr>        5) Validation tableau d'aides financières aux joueurs (CDJT) </vt:lpstr>
      <vt:lpstr>Tour des commissions</vt:lpstr>
      <vt:lpstr>Tour des commissions</vt:lpstr>
      <vt:lpstr>Tour des commissions</vt:lpstr>
      <vt:lpstr>Tour des commissions</vt:lpstr>
      <vt:lpstr>Tour des commissions</vt:lpstr>
      <vt:lpstr>Tour des commissions</vt:lpstr>
      <vt:lpstr>Tour des commissions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Assemblée Générale Comité du Loiret de Tennis de Table</dc:title>
  <dc:creator>Comite</dc:creator>
  <cp:lastModifiedBy>COMITE LOIRET TENNIS DE TABLE</cp:lastModifiedBy>
  <cp:revision>352</cp:revision>
  <cp:lastPrinted>2020-09-15T14:49:25Z</cp:lastPrinted>
  <dcterms:created xsi:type="dcterms:W3CDTF">2011-06-23T14:41:56Z</dcterms:created>
  <dcterms:modified xsi:type="dcterms:W3CDTF">2023-03-15T20:25:19Z</dcterms:modified>
</cp:coreProperties>
</file>