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45" r:id="rId3"/>
    <p:sldId id="334" r:id="rId4"/>
    <p:sldId id="335" r:id="rId5"/>
    <p:sldId id="336" r:id="rId6"/>
    <p:sldId id="337" r:id="rId7"/>
    <p:sldId id="339" r:id="rId8"/>
    <p:sldId id="342" r:id="rId9"/>
    <p:sldId id="343" r:id="rId10"/>
    <p:sldId id="344" r:id="rId11"/>
  </p:sldIdLst>
  <p:sldSz cx="9144000" cy="6858000" type="screen4x3"/>
  <p:notesSz cx="7104063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MITE LOIRET TENNIS DE TABLE" initials="CLTDT" lastIdx="1" clrIdx="0">
    <p:extLst>
      <p:ext uri="{19B8F6BF-5375-455C-9EA6-DF929625EA0E}">
        <p15:presenceInfo xmlns:p15="http://schemas.microsoft.com/office/powerpoint/2012/main" userId="5392b247b4d2b9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808080"/>
    <a:srgbClr val="FF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0E321BE6-4EF5-408C-8BF8-D2263AD92370}" type="datetimeFigureOut">
              <a:rPr lang="fr-FR" smtClean="0"/>
              <a:pPr/>
              <a:t>28/01/2023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B188E860-E7A8-4BEB-A8B7-4DD4CBE4200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868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88E860-E7A8-4BEB-A8B7-4DD4CBE4200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949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477F5-1DB7-4C47-BA44-651F2C5E6216}" type="datetimeFigureOut">
              <a:rPr lang="fr-FR"/>
              <a:pPr>
                <a:defRPr/>
              </a:pPr>
              <a:t>28/01/2023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E80C0-CA3F-4872-99B5-52533F6637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00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6C296-6B41-4B7E-BC5C-63367538C49D}" type="datetimeFigureOut">
              <a:rPr lang="fr-FR"/>
              <a:pPr>
                <a:defRPr/>
              </a:pPr>
              <a:t>28/01/2023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9B951-6962-46DA-B747-DEFE1CEBC5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advClick="0" advTm="3000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45958-3139-49C0-8094-C209D92282DD}" type="datetimeFigureOut">
              <a:rPr lang="fr-FR"/>
              <a:pPr>
                <a:defRPr/>
              </a:pPr>
              <a:t>28/01/2023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BF2E8-CDB6-499F-85E3-DEE1B369EB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advClick="0" advTm="300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2FA43-3F0C-4366-A15E-895B545EAA06}" type="datetimeFigureOut">
              <a:rPr lang="fr-FR"/>
              <a:pPr>
                <a:defRPr/>
              </a:pPr>
              <a:t>28/01/2023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C3134-3DA4-42C9-A4EA-C87AD0D66D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advClick="0" advTm="3000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A6B71-BEB6-46F8-B558-52CC1C1DD13F}" type="datetimeFigureOut">
              <a:rPr lang="fr-FR"/>
              <a:pPr>
                <a:defRPr/>
              </a:pPr>
              <a:t>28/01/2023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5033E-9136-43B8-A67F-B6C828F851E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00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5C02B-468D-4801-8415-1BE963E0DFF6}" type="datetimeFigureOut">
              <a:rPr lang="fr-FR"/>
              <a:pPr>
                <a:defRPr/>
              </a:pPr>
              <a:t>28/01/2023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D56F1-E7C4-4F89-9CC5-03D1290171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advClick="0" advTm="3000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09755-10A5-4C6D-9E9E-19BBE0BA6992}" type="datetimeFigureOut">
              <a:rPr lang="fr-FR"/>
              <a:pPr>
                <a:defRPr/>
              </a:pPr>
              <a:t>28/01/2023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9F1A0-24D7-451A-BB40-8049269BC7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advClick="0" advTm="3000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15111-AC67-4DEE-897C-FBE27187B2FB}" type="datetimeFigureOut">
              <a:rPr lang="fr-FR"/>
              <a:pPr>
                <a:defRPr/>
              </a:pPr>
              <a:t>28/01/2023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1EF08-E088-459D-9EDE-51EA76E191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advClick="0" advTm="3000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B8AA1-8CC0-4502-8FB4-BBC1DC45EACA}" type="datetimeFigureOut">
              <a:rPr lang="fr-FR"/>
              <a:pPr>
                <a:defRPr/>
              </a:pPr>
              <a:t>28/01/2023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78A31-57D8-4C24-8C15-3D148ED587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advClick="0" advTm="3000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B1085-08B0-438D-810D-351E89318CCF}" type="datetimeFigureOut">
              <a:rPr lang="fr-FR"/>
              <a:pPr>
                <a:defRPr/>
              </a:pPr>
              <a:t>28/01/2023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22551-559E-43B9-837F-9CD26A09AF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advClick="0" advTm="3000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CD4C-EEDC-45B8-84CD-441FCC1DEB02}" type="datetimeFigureOut">
              <a:rPr lang="fr-FR"/>
              <a:pPr>
                <a:defRPr/>
              </a:pPr>
              <a:t>28/01/2023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00CD4-6D4E-49E0-BDF2-59ACFE78A1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advClick="0" advTm="3000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BC23BE-ED4F-45B2-AB38-2CB20F54E48A}" type="datetimeFigureOut">
              <a:rPr lang="fr-FR"/>
              <a:pPr>
                <a:defRPr/>
              </a:pPr>
              <a:t>28/01/2023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81AF67-15E9-4F43-97D8-7C6E0E274C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ransition advClick="0" advTm="3000">
    <p:circle/>
  </p:transition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NUL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NUL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4525" y="4508500"/>
            <a:ext cx="7854950" cy="1752600"/>
          </a:xfrm>
        </p:spPr>
        <p:txBody>
          <a:bodyPr>
            <a:normAutofit/>
          </a:bodyPr>
          <a:lstStyle/>
          <a:p>
            <a:pPr marR="0">
              <a:lnSpc>
                <a:spcPct val="90000"/>
              </a:lnSpc>
            </a:pPr>
            <a:endParaRPr lang="fr-FR" sz="2400" dirty="0"/>
          </a:p>
          <a:p>
            <a:pPr marR="0" algn="ctr">
              <a:lnSpc>
                <a:spcPct val="90000"/>
              </a:lnSpc>
            </a:pPr>
            <a:r>
              <a:rPr lang="fr-FR" sz="4000" dirty="0">
                <a:solidFill>
                  <a:schemeClr val="accent5"/>
                </a:solidFill>
              </a:rPr>
              <a:t>Mardi 8 novembre 2022</a:t>
            </a:r>
          </a:p>
        </p:txBody>
      </p:sp>
      <p:pic>
        <p:nvPicPr>
          <p:cNvPr id="13315" name="Image 4" descr="logo Comite vertica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9225" y="2924175"/>
            <a:ext cx="12255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C8BFF38A-4BE8-4403-918A-265904645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525" y="-637778"/>
            <a:ext cx="7851648" cy="2902744"/>
          </a:xfrm>
        </p:spPr>
        <p:txBody>
          <a:bodyPr/>
          <a:lstStyle/>
          <a:p>
            <a:pPr algn="ctr"/>
            <a:r>
              <a:rPr lang="fr-FR" dirty="0">
                <a:solidFill>
                  <a:schemeClr val="accent5"/>
                </a:solidFill>
              </a:rPr>
              <a:t>COMITE DIRECTEUR </a:t>
            </a:r>
          </a:p>
        </p:txBody>
      </p:sp>
    </p:spTree>
  </p:cSld>
  <p:clrMapOvr>
    <a:masterClrMapping/>
  </p:clrMapOvr>
  <p:transition advClick="0" advTm="3000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799E17-B688-B8A8-E1BF-E7F9725AD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432048"/>
          </a:xfrm>
        </p:spPr>
        <p:txBody>
          <a:bodyPr/>
          <a:lstStyle/>
          <a:p>
            <a:pPr marR="0" lvl="0" algn="ctr" defTabSz="914400" rtl="0" eaLnBrk="1" fontAlgn="base" latinLnBrk="0" hangingPunct="1">
              <a:lnSpc>
                <a:spcPct val="107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Tour des commissions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294115-2556-BE9B-133A-4E6431E2A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5581"/>
          </a:xfrm>
        </p:spPr>
        <p:txBody>
          <a:bodyPr/>
          <a:lstStyle/>
          <a:p>
            <a:pPr lvl="3"/>
            <a:endParaRPr lang="fr-FR" dirty="0"/>
          </a:p>
          <a:p>
            <a:r>
              <a:rPr lang="fr-FR" sz="1600" b="1" dirty="0"/>
              <a:t>Arnaud : </a:t>
            </a:r>
            <a:r>
              <a:rPr lang="fr-FR" sz="1600" dirty="0"/>
              <a:t>Opération changement de regards – gymnase A. Fournier à Orléans La Source – 21 et 26 novembre 2022. Faire découvrir le TT à travers le handicap. Fabien Valo. interviendra 2 après-midi sur des ateliers spécifiques (casques virtuels).</a:t>
            </a:r>
          </a:p>
          <a:p>
            <a:pPr marL="0" indent="0">
              <a:buNone/>
            </a:pPr>
            <a:r>
              <a:rPr lang="fr-FR" sz="1600" dirty="0"/>
              <a:t>- Tournoi mixte « Vivre ensemble » le lundi de 18 h – 20 h : Arnaud Avol sera mobilisé.</a:t>
            </a:r>
          </a:p>
          <a:p>
            <a:pPr marL="0" indent="0">
              <a:buNone/>
            </a:pPr>
            <a:r>
              <a:rPr lang="fr-FR" sz="1600" dirty="0"/>
              <a:t>- Soirée spéciale le jeudi soir  avec SHOW Multi-raquettes</a:t>
            </a:r>
          </a:p>
          <a:p>
            <a:pPr>
              <a:buFontTx/>
              <a:buChar char="-"/>
            </a:pPr>
            <a:r>
              <a:rPr lang="fr-FR" sz="1600" dirty="0"/>
              <a:t>Le comité hormis la mise à disposition de Fabien et Arnaud, participera par le biais d’une aide financière en prenant en charge la location de véhicules pour transporter les tables. Il y a valorisation de l’aide au Comité afin que nous puissions évaluer le montant représenté.</a:t>
            </a:r>
          </a:p>
          <a:p>
            <a:pPr>
              <a:buFontTx/>
              <a:buChar char="-"/>
            </a:pPr>
            <a:endParaRPr lang="fr-FR" sz="1600" dirty="0"/>
          </a:p>
          <a:p>
            <a:pPr>
              <a:buFontTx/>
              <a:buChar char="-"/>
            </a:pPr>
            <a:r>
              <a:rPr lang="fr-FR" sz="1600" b="1" dirty="0"/>
              <a:t>Pas de questions diverses.</a:t>
            </a:r>
          </a:p>
          <a:p>
            <a:pPr>
              <a:buFontTx/>
              <a:buChar char="-"/>
            </a:pPr>
            <a:endParaRPr lang="fr-FR" sz="1600" dirty="0"/>
          </a:p>
          <a:p>
            <a:pPr>
              <a:buFontTx/>
              <a:buChar char="-"/>
            </a:pPr>
            <a:r>
              <a:rPr lang="fr-FR" sz="1600" dirty="0"/>
              <a:t>Fin de la réunion : 21 H 30.</a:t>
            </a:r>
          </a:p>
          <a:p>
            <a:pPr>
              <a:buFontTx/>
              <a:buChar char="-"/>
            </a:pPr>
            <a:endParaRPr lang="fr-FR" sz="1600" dirty="0"/>
          </a:p>
          <a:p>
            <a:pPr>
              <a:buFontTx/>
              <a:buChar char="-"/>
            </a:pP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lvl="1"/>
            <a:endParaRPr lang="fr-FR" sz="1400" dirty="0"/>
          </a:p>
          <a:p>
            <a:pPr lvl="1"/>
            <a:endParaRPr lang="fr-FR" sz="14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8747020"/>
      </p:ext>
    </p:extLst>
  </p:cSld>
  <p:clrMapOvr>
    <a:masterClrMapping/>
  </p:clrMapOvr>
  <p:transition advClick="0" advTm="3000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07926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L’APPEL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12590"/>
            <a:ext cx="8229600" cy="5628777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r-FR" sz="2100" b="1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Membres présents</a:t>
            </a:r>
            <a:r>
              <a:rPr lang="fr-F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Jean-Luc PACAUD, Jean-Luc BARBOZA, Christine MERLIER, Adrien DODU, Xavier PERINET, Murièle LAGUETTE, François FOUCHET, Arnaud AVOL, Patrick PIAU, Maggy GUEDON, Patrick WOLFARTH, Jean-Marc BRUNEAU, Fabien LACOMBE.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fr-FR" sz="14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Membres excusés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: Edith GUERIN, Fabrice CHANTRIAUX, Ludovic CANTIN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endParaRPr lang="fr-FR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Membres absents : Michel AMIGUES, Michel VASSELON</a:t>
            </a:r>
          </a:p>
          <a:p>
            <a:pPr marL="342900" indent="-342900" fontAlgn="auto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auto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auto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3192" lvl="1" indent="0" fontAlgn="auto">
              <a:spcAft>
                <a:spcPts val="0"/>
              </a:spcAft>
              <a:buFont typeface="Wingdings 2"/>
              <a:buNone/>
              <a:defRPr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3192" lvl="1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93192" lvl="1" indent="0" fontAlgn="auto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  <a:p>
            <a:pPr marL="393192" lvl="1" indent="0" fontAlgn="auto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  <a:p>
            <a:pPr marL="640080" lvl="1" indent="-246888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dirty="0"/>
          </a:p>
          <a:p>
            <a:pPr marL="640080" lvl="1" indent="-246888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dirty="0"/>
          </a:p>
          <a:p>
            <a:pPr marL="393192" lvl="1" indent="0" fontAlgn="auto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Zoom de diapositive 3">
                <a:extLst>
                  <a:ext uri="{FF2B5EF4-FFF2-40B4-BE49-F238E27FC236}">
                    <a16:creationId xmlns:a16="http://schemas.microsoft.com/office/drawing/2014/main" id="{92DD9292-A6E0-455E-95D2-5C0C5212B4A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-3460072" y="1227653"/>
              <a:ext cx="2286000" cy="1714500"/>
            </p:xfrm>
            <a:graphic>
              <a:graphicData uri="http://schemas.microsoft.com/office/powerpoint/2016/slidezoom">
                <pslz:sldZm>
                  <pslz:sldZmObj sldId="256" cId="0">
                    <pslz:zmPr id="{6FF6E96E-5E1D-4E94-9ED6-50CA569DFA29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Zoom de diapositive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2DD9292-A6E0-455E-95D2-5C0C5212B4A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3460072" y="1227653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0630234"/>
      </p:ext>
    </p:extLst>
  </p:cSld>
  <p:clrMapOvr>
    <a:masterClrMapping/>
  </p:clrMapOvr>
  <p:transition advClick="0" advTm="3000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07926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ORDRE DU JOUR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12590"/>
            <a:ext cx="8229600" cy="5628777"/>
          </a:xfrm>
        </p:spPr>
        <p:txBody>
          <a:bodyPr>
            <a:normAutofit fontScale="32500" lnSpcReduction="20000"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r-FR" sz="7200" b="1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r-FR" sz="8000" b="1" dirty="0"/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fr-FR" sz="8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Informations générales,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arenR"/>
            </a:pPr>
            <a:r>
              <a:rPr lang="fr-FR" sz="8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 de l’emploi au CDTT45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fr-FR" sz="8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Débat sur la proposition de la CDA (Francois) sur le défraiement des JA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fr-FR" sz="8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Tour des commissions.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fr-FR" sz="8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diverses.</a:t>
            </a:r>
          </a:p>
          <a:p>
            <a:pPr marL="342900" indent="-342900" algn="just" fontAlgn="auto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fr-FR" sz="7200" dirty="0"/>
          </a:p>
          <a:p>
            <a:pPr marL="342900" indent="-342900" fontAlgn="auto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fr-FR" sz="7200" dirty="0"/>
          </a:p>
          <a:p>
            <a:pPr marL="342900" indent="-342900" fontAlgn="auto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fr-FR" sz="1800" dirty="0"/>
          </a:p>
          <a:p>
            <a:pPr marL="342900" indent="-342900" fontAlgn="auto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fr-FR" sz="1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endParaRPr lang="fr-FR" sz="3800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endParaRPr lang="fr-FR" sz="3800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v"/>
              <a:defRPr/>
            </a:pPr>
            <a:endParaRPr lang="fr-FR" sz="3800" b="1" dirty="0"/>
          </a:p>
          <a:p>
            <a:pPr marL="393192" lvl="1" indent="0" fontAlgn="auto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  <a:p>
            <a:pPr marL="393192" lvl="1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fr-FR" dirty="0"/>
              <a:t> </a:t>
            </a:r>
          </a:p>
          <a:p>
            <a:pPr marL="393192" lvl="1" indent="0" fontAlgn="auto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  <a:p>
            <a:pPr marL="393192" lvl="1" indent="0" fontAlgn="auto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  <a:p>
            <a:pPr marL="640080" lvl="1" indent="-246888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dirty="0"/>
          </a:p>
          <a:p>
            <a:pPr marL="640080" lvl="1" indent="-246888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dirty="0"/>
          </a:p>
          <a:p>
            <a:pPr marL="393192" lvl="1" indent="0" fontAlgn="auto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Zoom de diapositive 3">
                <a:extLst>
                  <a:ext uri="{FF2B5EF4-FFF2-40B4-BE49-F238E27FC236}">
                    <a16:creationId xmlns:a16="http://schemas.microsoft.com/office/drawing/2014/main" id="{92DD9292-A6E0-455E-95D2-5C0C5212B4A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-3460072" y="1227653"/>
              <a:ext cx="2286000" cy="1714500"/>
            </p:xfrm>
            <a:graphic>
              <a:graphicData uri="http://schemas.microsoft.com/office/powerpoint/2016/slidezoom">
                <pslz:sldZm>
                  <pslz:sldZmObj sldId="256" cId="0">
                    <pslz:zmPr id="{6FF6E96E-5E1D-4E94-9ED6-50CA569DFA29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Zoom de diapositive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2DD9292-A6E0-455E-95D2-5C0C5212B4A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3460072" y="1227653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</p:cSld>
  <p:clrMapOvr>
    <a:masterClrMapping/>
  </p:clrMapOvr>
  <p:transition advClick="0" advTm="3000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799E17-B688-B8A8-E1BF-E7F9725AD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576064"/>
          </a:xfrm>
        </p:spPr>
        <p:txBody>
          <a:bodyPr/>
          <a:lstStyle/>
          <a:p>
            <a:pPr algn="ctr"/>
            <a:r>
              <a:rPr lang="fr-FR" dirty="0"/>
              <a:t>Informations générales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AEB1557-9E2B-9959-2546-8A2C6C548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5925" y="1628800"/>
            <a:ext cx="5772150" cy="4505325"/>
          </a:xfrm>
        </p:spPr>
      </p:pic>
    </p:spTree>
    <p:extLst>
      <p:ext uri="{BB962C8B-B14F-4D97-AF65-F5344CB8AC3E}">
        <p14:creationId xmlns:p14="http://schemas.microsoft.com/office/powerpoint/2010/main" val="553546573"/>
      </p:ext>
    </p:extLst>
  </p:cSld>
  <p:clrMapOvr>
    <a:masterClrMapping/>
  </p:clrMapOvr>
  <p:transition advClick="0" advTm="3000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799E17-B688-B8A8-E1BF-E7F9725AD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648072"/>
          </a:xfrm>
        </p:spPr>
        <p:txBody>
          <a:bodyPr/>
          <a:lstStyle/>
          <a:p>
            <a:pPr marR="0" lvl="0" algn="ctr" defTabSz="914400" rtl="0" eaLnBrk="1" fontAlgn="base" latinLnBrk="0" hangingPunct="1">
              <a:lnSpc>
                <a:spcPct val="107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Débat sur la proposition de la CDA (Francois) sur le défraiement des JA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294115-2556-BE9B-133A-4E6431E2A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5581"/>
          </a:xfrm>
        </p:spPr>
        <p:txBody>
          <a:bodyPr/>
          <a:lstStyle/>
          <a:p>
            <a:pPr marL="0" indent="0" algn="l">
              <a:buNone/>
            </a:pPr>
            <a:r>
              <a:rPr lang="fr-FR" sz="1400" b="1" i="0" dirty="0">
                <a:solidFill>
                  <a:srgbClr val="45454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première proposition concerne l'indemnité pour les juges-arbitres.</a:t>
            </a:r>
            <a:endParaRPr lang="fr-FR" sz="1400" b="0" i="0" dirty="0">
              <a:solidFill>
                <a:srgbClr val="45454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fr-FR" sz="1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Actuellement, la prestation est de 25€ par demi-journée et 30 centimes du kilomètre.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1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Les JA peuvent ressentir un manque de reconnaissance sur les compétitions, un temps passé sur les compétions sous-estimé, sans oublier l'augmentation du cout de la vie et de l'inflation. N'oublions pas qu'un JA en par équipes perçoit une indemnité de prestation de 30 € par rencontres de régional, alors qu'en individuel, on gère tout une salle ainsi que la préparation en amont.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11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</a:rPr>
              <a:t>Je vous joins donc deux fichiers de budget de juge-arbitrage en vous proposant une augmentation des indemnités.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11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</a:rPr>
              <a:t>Ces tableaux distinguent la prestation de juge-arbitrage et les indemnités kilométriques.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11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</a:rPr>
              <a:t>Pour la partie prestation, 4 colonnes vous est présenté. 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11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</a:rPr>
              <a:t>La 1ère colonne correspond au budget des prestations de juge-arbitrage actuel, soit 2250 €.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11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</a:rPr>
              <a:t>La 2ème colonne est la totalité des prestations réalisés sur la saison dernière (en y incluant un deux compétitions annulées), soit 1875 €.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11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</a:rPr>
              <a:t> Après avis de la commission d'arbitrage, nous vous proposons de retenir les propositions du fichier Budget JA proposé.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11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</a:rPr>
              <a:t>Cette proposition comprend une prestation de 50€/demi-journée par JA principal (convoqué). 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11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</a:rPr>
              <a:t>Pour les compétitions nécessitant des JA adjoints, RA, RE et JA informatique, l'indemnité serait de 40€/demi-journée par JA (convoqué). Cela concernerait les </a:t>
            </a:r>
            <a:r>
              <a:rPr lang="fr-FR" sz="1100" b="0" i="0" dirty="0" err="1">
                <a:solidFill>
                  <a:srgbClr val="454545"/>
                </a:solidFill>
                <a:effectLst/>
                <a:latin typeface="Times New Roman" panose="02020603050405020304" pitchFamily="18" charset="0"/>
              </a:rPr>
              <a:t>indiv</a:t>
            </a:r>
            <a:r>
              <a:rPr lang="fr-FR" sz="11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</a:rPr>
              <a:t>. corpo, vétérans, finales par classement, titres par équipes, championnats individuels du Loiret, coupe mixte et interclubs.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11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</a:rPr>
              <a:t>Le budget des prestations de juge-arbitrage serait de 4250 €.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sz="11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</a:rPr>
              <a:t>Sur le deuxième onglet, il vous est proposé une augmentation pour les indemnités kilométriques soit à 32 centimes du kilomètre. Les indemnités kilométriques ont représenté sur la saison précédentes 734 €. Suivant la simulation de la saison écoulée, on passerait à 783 €.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1100" b="0" i="0" u="sng" dirty="0">
                <a:solidFill>
                  <a:srgbClr val="454545"/>
                </a:solidFill>
                <a:effectLst/>
                <a:latin typeface="Times New Roman, serif"/>
              </a:rPr>
              <a:t>Je vous demande donc de mettre aux votes lors du prochain comité directeur du 8 novembre, les propositions d'augmentations des indemnités aux JA, à savoir :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fr-FR" sz="1100" b="0" i="0" dirty="0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- Un passage des frais de prestations des JA principaux à 50€/demi-journée (au lieu de 25€).</a:t>
            </a:r>
          </a:p>
          <a:p>
            <a:pPr marL="0" indent="0" algn="l">
              <a:buNone/>
            </a:pPr>
            <a:r>
              <a:rPr lang="fr-FR" sz="1100" b="0" i="0" dirty="0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- Un passage des frais de prestations des JA adjoints et reste de la table (JA interclubs et titres par équipes inclus) à 40€/demi-journée (au lieu de 25€).</a:t>
            </a:r>
          </a:p>
          <a:p>
            <a:pPr marL="0" indent="0" algn="l">
              <a:buNone/>
            </a:pPr>
            <a:r>
              <a:rPr lang="fr-FR" sz="1100" b="1" u="sng" dirty="0">
                <a:solidFill>
                  <a:srgbClr val="FF0000"/>
                </a:solidFill>
                <a:latin typeface="Arial" panose="020B0604020202020204" pitchFamily="34" charset="0"/>
              </a:rPr>
              <a:t>Vote 1</a:t>
            </a:r>
            <a:r>
              <a:rPr lang="fr-FR" sz="1100" dirty="0">
                <a:solidFill>
                  <a:srgbClr val="FF0000"/>
                </a:solidFill>
                <a:latin typeface="Arial" panose="020B0604020202020204" pitchFamily="34" charset="0"/>
              </a:rPr>
              <a:t> : </a:t>
            </a:r>
            <a:r>
              <a:rPr lang="fr-FR" sz="11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Un passage des indemnités kilométriques de l'ensemble des JA à 35 centimes du kilomètre </a:t>
            </a:r>
            <a:r>
              <a:rPr lang="fr-FR" sz="1100" b="0" i="0" dirty="0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(au lieu de de 30 centimes).</a:t>
            </a:r>
          </a:p>
          <a:p>
            <a:pPr marL="0" indent="0" algn="l">
              <a:buNone/>
            </a:pPr>
            <a:r>
              <a:rPr lang="fr-FR" sz="1100" b="1" u="sng" dirty="0">
                <a:solidFill>
                  <a:srgbClr val="FF0000"/>
                </a:solidFill>
                <a:latin typeface="Arial" panose="020B0604020202020204" pitchFamily="34" charset="0"/>
              </a:rPr>
              <a:t>Vote 2</a:t>
            </a:r>
            <a:r>
              <a:rPr lang="fr-FR" sz="1100" dirty="0">
                <a:solidFill>
                  <a:srgbClr val="454545"/>
                </a:solidFill>
                <a:latin typeface="Arial" panose="020B0604020202020204" pitchFamily="34" charset="0"/>
              </a:rPr>
              <a:t> </a:t>
            </a:r>
            <a:r>
              <a:rPr lang="fr-FR" sz="1100" b="1" dirty="0">
                <a:solidFill>
                  <a:srgbClr val="FF0000"/>
                </a:solidFill>
                <a:latin typeface="Arial" panose="020B0604020202020204" pitchFamily="34" charset="0"/>
              </a:rPr>
              <a:t>: tarifs des arbitres =&gt; 40 euros pour le JA principal, 30 euros pour le JA adjoint, 20 euros pour le non officiel à effet </a:t>
            </a:r>
            <a:r>
              <a:rPr lang="fr-FR" sz="1100" b="1" dirty="0" err="1">
                <a:solidFill>
                  <a:srgbClr val="FF0000"/>
                </a:solidFill>
                <a:latin typeface="Arial" panose="020B0604020202020204" pitchFamily="34" charset="0"/>
              </a:rPr>
              <a:t>rétroactiv</a:t>
            </a:r>
            <a:r>
              <a:rPr lang="fr-FR" sz="1100" b="1" dirty="0">
                <a:solidFill>
                  <a:srgbClr val="FF0000"/>
                </a:solidFill>
                <a:latin typeface="Arial" panose="020B0604020202020204" pitchFamily="34" charset="0"/>
              </a:rPr>
              <a:t> au 1 septembre 2022.</a:t>
            </a:r>
          </a:p>
          <a:p>
            <a:pPr marL="0" indent="0">
              <a:buNone/>
            </a:pPr>
            <a:r>
              <a:rPr lang="fr-FR" sz="1100" dirty="0">
                <a:solidFill>
                  <a:srgbClr val="454545"/>
                </a:solidFill>
                <a:latin typeface="Arial" panose="020B0604020202020204" pitchFamily="34" charset="0"/>
              </a:rPr>
              <a:t>50 euros pour le JA principal, 400 euros pour le JA adjoint =&gt; 0</a:t>
            </a:r>
          </a:p>
          <a:p>
            <a:pPr marL="0" indent="0" algn="l">
              <a:buNone/>
            </a:pPr>
            <a:r>
              <a:rPr lang="fr-FR" sz="1200" b="1" i="0" dirty="0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La seconde proposition porte sur une remise à niveau des JA2-JA3 actuels.</a:t>
            </a:r>
            <a:endParaRPr lang="fr-FR" sz="12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fr-FR" sz="11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</a:rPr>
              <a:t>Plusieurs JA n'officient plus ou très peu et peuvent être intéressé par une remise à niveau. Cela comprendrait l'aspect réglementaire, la mise en tableau, les départages, la mise en tableau (avec les tirages au sorts) et l'utilisation du logiciel SPIDD.</a:t>
            </a:r>
            <a:endParaRPr lang="fr-FR" sz="1100" b="0" i="0" dirty="0">
              <a:solidFill>
                <a:srgbClr val="454545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2313497"/>
      </p:ext>
    </p:extLst>
  </p:cSld>
  <p:clrMapOvr>
    <a:masterClrMapping/>
  </p:clrMapOvr>
  <p:transition advClick="0" advTm="3000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799E17-B688-B8A8-E1BF-E7F9725AD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432048"/>
          </a:xfrm>
        </p:spPr>
        <p:txBody>
          <a:bodyPr/>
          <a:lstStyle/>
          <a:p>
            <a:pPr marR="0" lvl="0" algn="ctr" defTabSz="914400" rtl="0" eaLnBrk="1" fontAlgn="base" latinLnBrk="0" hangingPunct="1">
              <a:lnSpc>
                <a:spcPct val="107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 de l’emploi au CDTT45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294115-2556-BE9B-133A-4E6431E2A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5581"/>
          </a:xfrm>
        </p:spPr>
        <p:txBody>
          <a:bodyPr/>
          <a:lstStyle/>
          <a:p>
            <a:r>
              <a:rPr lang="fr-FR" dirty="0"/>
              <a:t>Fabien VALO : il a été replacé sur un poste de technicien depuis juillet 2022.</a:t>
            </a:r>
          </a:p>
          <a:p>
            <a:endParaRPr lang="fr-FR" dirty="0"/>
          </a:p>
          <a:p>
            <a:r>
              <a:rPr lang="fr-FR" dirty="0"/>
              <a:t>Florian Philippeau : embauché au 1/02/2022, il a été prolongé une première fois au 1 aout 2022 jusqu’au 31 décembre 2022.</a:t>
            </a:r>
          </a:p>
          <a:p>
            <a:pPr lvl="1"/>
            <a:r>
              <a:rPr lang="fr-FR" dirty="0"/>
              <a:t>Et maintenant ? </a:t>
            </a:r>
          </a:p>
          <a:p>
            <a:pPr lvl="1"/>
            <a:endParaRPr lang="fr-FR" dirty="0"/>
          </a:p>
          <a:p>
            <a:pPr lvl="1"/>
            <a:r>
              <a:rPr lang="fr-FR" b="1" dirty="0">
                <a:solidFill>
                  <a:srgbClr val="FF0000"/>
                </a:solidFill>
              </a:rPr>
              <a:t>A la majorité des votants =&gt; Il a été décidé de prolonger Florian en CDD jusqu’au 30 juin 2023.</a:t>
            </a:r>
          </a:p>
          <a:p>
            <a:pPr lvl="1"/>
            <a:r>
              <a:rPr lang="fr-FR" b="1" dirty="0">
                <a:solidFill>
                  <a:srgbClr val="FF0000"/>
                </a:solidFill>
              </a:rPr>
              <a:t>A cette occasion, il lui sera demandé de démissionner de son poste d’élu du Comité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0807242"/>
      </p:ext>
    </p:extLst>
  </p:cSld>
  <p:clrMapOvr>
    <a:masterClrMapping/>
  </p:clrMapOvr>
  <p:transition advClick="0" advTm="3000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799E17-B688-B8A8-E1BF-E7F9725AD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432048"/>
          </a:xfrm>
        </p:spPr>
        <p:txBody>
          <a:bodyPr/>
          <a:lstStyle/>
          <a:p>
            <a:pPr marR="0" lvl="0" algn="ctr" defTabSz="914400" rtl="0" eaLnBrk="1" fontAlgn="base" latinLnBrk="0" hangingPunct="1">
              <a:lnSpc>
                <a:spcPct val="107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Tour des commissions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294115-2556-BE9B-133A-4E6431E2A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5581"/>
          </a:xfrm>
        </p:spPr>
        <p:txBody>
          <a:bodyPr/>
          <a:lstStyle/>
          <a:p>
            <a:pPr lvl="3"/>
            <a:endParaRPr lang="fr-FR" dirty="0"/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A0F8451-58AE-D5A4-FF90-40C6082E8324}"/>
              </a:ext>
            </a:extLst>
          </p:cNvPr>
          <p:cNvSpPr txBox="1"/>
          <p:nvPr/>
        </p:nvSpPr>
        <p:spPr>
          <a:xfrm>
            <a:off x="1907704" y="824175"/>
            <a:ext cx="5962602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fr-FR" sz="1800" u="sng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Commission Sport Dans l’Entreprise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fr-FR" sz="18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Affiliation ou ré affiliation de 15 entités sur 16.</a:t>
            </a:r>
            <a:br>
              <a:rPr lang="fr-FR" sz="18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r>
              <a:rPr lang="fr-FR" sz="18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Idem pour l’Attestation d’emploi.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fr-FR" sz="18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J’ai signalé à six clubs, le constat du secrétariat du Comité sur la non licenciation de certains joueurs et la non ré affiliation d’un club.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fr-FR" sz="18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Le 7 novembre, réception de plusieurs messages dont celui de Denis </a:t>
            </a:r>
            <a:r>
              <a:rPr lang="fr-FR" sz="18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Vérissimo</a:t>
            </a:r>
            <a:r>
              <a:rPr lang="fr-FR" sz="18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de l’AS </a:t>
            </a:r>
            <a:r>
              <a:rPr lang="fr-FR" sz="1800" dirty="0" err="1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Thélem</a:t>
            </a:r>
            <a:r>
              <a:rPr lang="fr-FR" sz="18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, me disant qu’il appellerait Florian pour l’affiliation et qu’il voyait ce jour le responsable RH.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fr-FR" sz="18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Quelques rencontres jouées mais deux avec John Deere Saran pas encore enregistrées pour un joueur pas encore licencié.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convocation pour les inscriptions des individuels du Sport dans l’Entreprise du 17 décembre a été envoyée à tous les clubs corporatifs du Loir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8286896"/>
      </p:ext>
    </p:extLst>
  </p:cSld>
  <p:clrMapOvr>
    <a:masterClrMapping/>
  </p:clrMapOvr>
  <p:transition advClick="0" advTm="3000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799E17-B688-B8A8-E1BF-E7F9725AD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432048"/>
          </a:xfrm>
        </p:spPr>
        <p:txBody>
          <a:bodyPr/>
          <a:lstStyle/>
          <a:p>
            <a:pPr marR="0" lvl="0" algn="ctr" defTabSz="914400" rtl="0" eaLnBrk="1" fontAlgn="base" latinLnBrk="0" hangingPunct="1">
              <a:lnSpc>
                <a:spcPct val="107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Tour des commissions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294115-2556-BE9B-133A-4E6431E2A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5581"/>
          </a:xfrm>
        </p:spPr>
        <p:txBody>
          <a:bodyPr/>
          <a:lstStyle/>
          <a:p>
            <a:pPr lvl="3"/>
            <a:endParaRPr lang="fr-FR" dirty="0"/>
          </a:p>
          <a:p>
            <a:r>
              <a:rPr lang="fr-FR" sz="1600" b="1" dirty="0"/>
              <a:t>Murièle </a:t>
            </a:r>
            <a:r>
              <a:rPr lang="fr-FR" sz="1600" dirty="0"/>
              <a:t>: Soucis de communication avec la CDA et exprime son mécontentement sur le remplacement d’un arbitrage sans être prévenu en amont.</a:t>
            </a:r>
          </a:p>
          <a:p>
            <a:r>
              <a:rPr lang="fr-FR" sz="1600" b="1" dirty="0"/>
              <a:t>François</a:t>
            </a:r>
            <a:r>
              <a:rPr lang="fr-FR" sz="1600" dirty="0"/>
              <a:t>  : 14 équipes engagées en loisirs (nouveaux clubs : CVLM - Férolles Vienne Sport - Elec Dampierre - La Source) 4 regroupements prévus.</a:t>
            </a:r>
          </a:p>
          <a:p>
            <a:pPr marL="0" indent="0">
              <a:buNone/>
            </a:pPr>
            <a:r>
              <a:rPr lang="fr-FR" sz="1600" dirty="0"/>
              <a:t>      TJL 2</a:t>
            </a:r>
            <a:r>
              <a:rPr lang="fr-FR" sz="1600" baseline="30000" dirty="0"/>
              <a:t>ème</a:t>
            </a:r>
            <a:r>
              <a:rPr lang="fr-FR" sz="1600" dirty="0"/>
              <a:t> tour le 17/12 : difficultés pour trouver des JA</a:t>
            </a:r>
          </a:p>
          <a:p>
            <a:r>
              <a:rPr lang="fr-FR" sz="1600" dirty="0"/>
              <a:t> </a:t>
            </a:r>
            <a:r>
              <a:rPr lang="fr-FR" sz="1600" b="1" dirty="0"/>
              <a:t>Christine</a:t>
            </a:r>
            <a:r>
              <a:rPr lang="fr-FR" sz="1600" dirty="0"/>
              <a:t> : alerte sur les mairies qui souhaitaient fermer les salles en soirée (USCTT, USO, St Marceau Orléans) la situation est maintenue pour l’instant. Une réflexion sera à l’étude pour faire évoluer les conditions des compétitions.</a:t>
            </a:r>
          </a:p>
          <a:p>
            <a:r>
              <a:rPr lang="fr-FR" sz="1600" b="1" dirty="0"/>
              <a:t>Jean-Marc</a:t>
            </a:r>
            <a:r>
              <a:rPr lang="fr-FR" sz="1600" dirty="0"/>
              <a:t> : PPP des écoles ont fait des demandes. Fabien Valo. pourrait intervenir dans ces écoles. </a:t>
            </a:r>
          </a:p>
          <a:p>
            <a:pPr lvl="1"/>
            <a:r>
              <a:rPr lang="fr-FR" sz="1400" dirty="0"/>
              <a:t>Conventions en cours  : Ecole du Centre de la Ferté St Aubin, Lailly en Val, Ecole de Menestreau en villette, Ecole de Puiseaux, </a:t>
            </a:r>
            <a:r>
              <a:rPr lang="fr-FR" sz="1400" dirty="0" err="1"/>
              <a:t>Ouzouer</a:t>
            </a:r>
            <a:r>
              <a:rPr lang="fr-FR" sz="1400" dirty="0"/>
              <a:t> les champs, </a:t>
            </a:r>
          </a:p>
          <a:p>
            <a:pPr lvl="1"/>
            <a:r>
              <a:rPr lang="fr-FR" sz="1400" dirty="0"/>
              <a:t>Promotions : 2 actions 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400" dirty="0"/>
              <a:t>« </a:t>
            </a:r>
            <a:r>
              <a:rPr lang="fr-FR" sz="1400" dirty="0" err="1"/>
              <a:t>sportez</a:t>
            </a:r>
            <a:r>
              <a:rPr lang="fr-FR" sz="1400" dirty="0"/>
              <a:t> vous bien » à l’université organisé par le CROS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400" dirty="0"/>
              <a:t> action à Patay le 1/11/2022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400" dirty="0"/>
              <a:t>13/10/2022 : réunion du sport universitaire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400" dirty="0"/>
              <a:t>« La </a:t>
            </a:r>
            <a:r>
              <a:rPr lang="fr-FR" sz="1400" dirty="0" err="1"/>
              <a:t>loirétenne</a:t>
            </a:r>
            <a:r>
              <a:rPr lang="fr-FR" sz="1400" dirty="0"/>
              <a:t> » le 13 et 14 mai 2023 avec le Conseil Départemental et le CDOS.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400" dirty="0"/>
              <a:t>Ping Féminin : problème de dates, points classement, licences traditionnelles.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400" dirty="0"/>
              <a:t>Forum de Saran et Patay 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400" dirty="0"/>
          </a:p>
          <a:p>
            <a:endParaRPr lang="fr-FR" sz="1600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5747409"/>
      </p:ext>
    </p:extLst>
  </p:cSld>
  <p:clrMapOvr>
    <a:masterClrMapping/>
  </p:clrMapOvr>
  <p:transition advClick="0" advTm="3000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799E17-B688-B8A8-E1BF-E7F9725AD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432048"/>
          </a:xfrm>
        </p:spPr>
        <p:txBody>
          <a:bodyPr/>
          <a:lstStyle/>
          <a:p>
            <a:pPr marR="0" lvl="0" algn="ctr" defTabSz="914400" rtl="0" eaLnBrk="1" fontAlgn="base" latinLnBrk="0" hangingPunct="1">
              <a:lnSpc>
                <a:spcPct val="107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Tour des commissions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294115-2556-BE9B-133A-4E6431E2A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5581"/>
          </a:xfrm>
        </p:spPr>
        <p:txBody>
          <a:bodyPr/>
          <a:lstStyle/>
          <a:p>
            <a:pPr lvl="3"/>
            <a:endParaRPr lang="fr-FR" dirty="0"/>
          </a:p>
          <a:p>
            <a:r>
              <a:rPr lang="fr-FR" sz="1600" b="1" dirty="0"/>
              <a:t>Patrick  </a:t>
            </a:r>
            <a:r>
              <a:rPr lang="fr-FR" sz="1600" dirty="0"/>
              <a:t>: 2 formations arbitrages dans le Loiret ont été organisés dans de bonnes conditions.</a:t>
            </a:r>
          </a:p>
          <a:p>
            <a:pPr marL="0" indent="0">
              <a:buNone/>
            </a:pPr>
            <a:endParaRPr lang="fr-FR" sz="1600" dirty="0"/>
          </a:p>
          <a:p>
            <a:r>
              <a:rPr lang="fr-FR" sz="1600" b="1" dirty="0"/>
              <a:t>Xavier</a:t>
            </a:r>
            <a:r>
              <a:rPr lang="fr-FR" sz="1600" dirty="0"/>
              <a:t> : </a:t>
            </a:r>
          </a:p>
          <a:p>
            <a:pPr lvl="1"/>
            <a:r>
              <a:rPr lang="fr-FR" sz="1400" dirty="0"/>
              <a:t>visites de club : établissement d’une fiche d’identité du club (connaitre le potentiel de besoin d’entrainement et les salles ouvertes l’été).</a:t>
            </a:r>
          </a:p>
          <a:p>
            <a:pPr lvl="1"/>
            <a:r>
              <a:rPr lang="fr-FR" sz="1400" dirty="0"/>
              <a:t>Temps d’échange avec la Ligue pour connaitre les orientations et le travail commun.</a:t>
            </a:r>
          </a:p>
          <a:p>
            <a:pPr lvl="1"/>
            <a:r>
              <a:rPr lang="fr-FR" sz="1400" dirty="0" err="1"/>
              <a:t>Intercomités</a:t>
            </a:r>
            <a:r>
              <a:rPr lang="fr-FR" sz="1400" dirty="0"/>
              <a:t> : la CDJT veut laisser la chance à cette nouvelle formule. Le CDTT45 devrait participer à cette édition</a:t>
            </a:r>
          </a:p>
          <a:p>
            <a:pPr lvl="1"/>
            <a:r>
              <a:rPr lang="fr-FR" sz="1400" dirty="0"/>
              <a:t>Finaliser un projet de fonds d’aides pour les jeunes pour la préparation des stages et compétitions</a:t>
            </a:r>
          </a:p>
          <a:p>
            <a:pPr lvl="1"/>
            <a:r>
              <a:rPr lang="fr-FR" sz="1400" dirty="0"/>
              <a:t>Stage avec hébergement en février 2023 : CRJS du Cher à Aubigny. Lieu à définir pour celui d’avril 2023.</a:t>
            </a:r>
          </a:p>
          <a:p>
            <a:pPr lvl="1"/>
            <a:r>
              <a:rPr lang="fr-FR" sz="1400" dirty="0"/>
              <a:t>Mise en place d’un échange technique avec Christian VIVIER du 37 pour qu’il rencontre des dirigeants de clubs afin de partager son expérience et ses actions dans le ping.</a:t>
            </a:r>
          </a:p>
          <a:p>
            <a:pPr lvl="1"/>
            <a:r>
              <a:rPr lang="fr-FR" sz="1400" dirty="0"/>
              <a:t>Achats de maillots à prévoir.</a:t>
            </a:r>
          </a:p>
          <a:p>
            <a:pPr marL="393700" lvl="1" indent="0">
              <a:buNone/>
            </a:pPr>
            <a:endParaRPr lang="fr-FR" sz="1400" dirty="0"/>
          </a:p>
          <a:p>
            <a:r>
              <a:rPr lang="fr-FR" sz="1600" b="1" dirty="0"/>
              <a:t>Fabien Lacombe</a:t>
            </a:r>
            <a:r>
              <a:rPr lang="fr-FR" sz="1600" dirty="0"/>
              <a:t> : Critérium fédéral : 198 – 2</a:t>
            </a:r>
            <a:r>
              <a:rPr lang="fr-FR" sz="1600" baseline="30000" dirty="0"/>
              <a:t>ème</a:t>
            </a:r>
            <a:r>
              <a:rPr lang="fr-FR" sz="1600" dirty="0"/>
              <a:t> tour : 3/12.</a:t>
            </a:r>
          </a:p>
          <a:p>
            <a:r>
              <a:rPr lang="fr-FR" sz="1600" b="1" dirty="0"/>
              <a:t>Florian</a:t>
            </a:r>
            <a:r>
              <a:rPr lang="fr-FR" sz="1600" dirty="0"/>
              <a:t> : état des licences au 1 novembre 2022 : 2058 : 1187 compétition - 871 loisirs  en 2021 : 1797.</a:t>
            </a:r>
          </a:p>
          <a:p>
            <a:r>
              <a:rPr lang="fr-FR" sz="1600" dirty="0"/>
              <a:t>+12 % de licences au niveau national par rapport à l’année dernière</a:t>
            </a:r>
          </a:p>
          <a:p>
            <a:r>
              <a:rPr lang="fr-FR" sz="1600" dirty="0"/>
              <a:t>602 € de bénéfices pour le Ping Tour d’aout 2022 à Orléans.</a:t>
            </a:r>
          </a:p>
          <a:p>
            <a:pPr marL="0" indent="0">
              <a:buNone/>
            </a:pPr>
            <a:endParaRPr lang="fr-FR" sz="1600" dirty="0"/>
          </a:p>
          <a:p>
            <a:pPr lvl="1"/>
            <a:endParaRPr lang="fr-FR" sz="1400" dirty="0"/>
          </a:p>
          <a:p>
            <a:pPr lvl="1"/>
            <a:endParaRPr lang="fr-FR" sz="14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324169"/>
      </p:ext>
    </p:extLst>
  </p:cSld>
  <p:clrMapOvr>
    <a:masterClrMapping/>
  </p:clrMapOvr>
  <p:transition advClick="0" advTm="3000">
    <p:circl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4984</TotalTime>
  <Words>1452</Words>
  <Application>Microsoft Office PowerPoint</Application>
  <PresentationFormat>Affichage à l'écran (4:3)</PresentationFormat>
  <Paragraphs>132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Comic Sans MS</vt:lpstr>
      <vt:lpstr>Constantia</vt:lpstr>
      <vt:lpstr>Symbol</vt:lpstr>
      <vt:lpstr>Times New Roman</vt:lpstr>
      <vt:lpstr>Times New Roman, serif</vt:lpstr>
      <vt:lpstr>Wingdings</vt:lpstr>
      <vt:lpstr>Wingdings 2</vt:lpstr>
      <vt:lpstr>Débit</vt:lpstr>
      <vt:lpstr>COMITE DIRECTEUR </vt:lpstr>
      <vt:lpstr>L’APPEL</vt:lpstr>
      <vt:lpstr>ORDRE DU JOUR</vt:lpstr>
      <vt:lpstr>Informations générales</vt:lpstr>
      <vt:lpstr>Débat sur la proposition de la CDA (Francois) sur le défraiement des JA</vt:lpstr>
      <vt:lpstr>Situation de l’emploi au CDTT45</vt:lpstr>
      <vt:lpstr>Tour des commissions</vt:lpstr>
      <vt:lpstr>Tour des commissions</vt:lpstr>
      <vt:lpstr>Tour des commissions</vt:lpstr>
      <vt:lpstr>Tour des commissions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Comité du Loiret de Tennis de Table</dc:title>
  <dc:creator>Comite</dc:creator>
  <cp:lastModifiedBy>COMITE LOIRET TENNIS DE TABLE</cp:lastModifiedBy>
  <cp:revision>346</cp:revision>
  <cp:lastPrinted>2020-09-15T14:49:25Z</cp:lastPrinted>
  <dcterms:created xsi:type="dcterms:W3CDTF">2011-06-23T14:41:56Z</dcterms:created>
  <dcterms:modified xsi:type="dcterms:W3CDTF">2023-01-28T16:05:00Z</dcterms:modified>
</cp:coreProperties>
</file>